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996" r:id="rId1"/>
  </p:sldMasterIdLst>
  <p:notesMasterIdLst>
    <p:notesMasterId r:id="rId55"/>
  </p:notesMasterIdLst>
  <p:sldIdLst>
    <p:sldId id="256" r:id="rId2"/>
    <p:sldId id="326" r:id="rId3"/>
    <p:sldId id="356" r:id="rId4"/>
    <p:sldId id="416" r:id="rId5"/>
    <p:sldId id="357" r:id="rId6"/>
    <p:sldId id="359" r:id="rId7"/>
    <p:sldId id="417" r:id="rId8"/>
    <p:sldId id="360" r:id="rId9"/>
    <p:sldId id="430" r:id="rId10"/>
    <p:sldId id="361" r:id="rId11"/>
    <p:sldId id="419" r:id="rId12"/>
    <p:sldId id="400" r:id="rId13"/>
    <p:sldId id="431" r:id="rId14"/>
    <p:sldId id="421" r:id="rId15"/>
    <p:sldId id="420" r:id="rId16"/>
    <p:sldId id="401" r:id="rId17"/>
    <p:sldId id="362" r:id="rId18"/>
    <p:sldId id="363" r:id="rId19"/>
    <p:sldId id="402" r:id="rId20"/>
    <p:sldId id="422" r:id="rId21"/>
    <p:sldId id="364" r:id="rId22"/>
    <p:sldId id="399" r:id="rId23"/>
    <p:sldId id="425" r:id="rId24"/>
    <p:sldId id="433" r:id="rId25"/>
    <p:sldId id="365" r:id="rId26"/>
    <p:sldId id="371" r:id="rId27"/>
    <p:sldId id="372" r:id="rId28"/>
    <p:sldId id="374" r:id="rId29"/>
    <p:sldId id="373" r:id="rId30"/>
    <p:sldId id="403" r:id="rId31"/>
    <p:sldId id="375" r:id="rId32"/>
    <p:sldId id="376" r:id="rId33"/>
    <p:sldId id="404" r:id="rId34"/>
    <p:sldId id="377" r:id="rId35"/>
    <p:sldId id="378" r:id="rId36"/>
    <p:sldId id="405" r:id="rId37"/>
    <p:sldId id="384" r:id="rId38"/>
    <p:sldId id="406" r:id="rId39"/>
    <p:sldId id="385" r:id="rId40"/>
    <p:sldId id="407" r:id="rId41"/>
    <p:sldId id="386" r:id="rId42"/>
    <p:sldId id="387" r:id="rId43"/>
    <p:sldId id="408" r:id="rId44"/>
    <p:sldId id="410" r:id="rId45"/>
    <p:sldId id="411" r:id="rId46"/>
    <p:sldId id="412" r:id="rId47"/>
    <p:sldId id="393" r:id="rId48"/>
    <p:sldId id="394" r:id="rId49"/>
    <p:sldId id="395" r:id="rId50"/>
    <p:sldId id="396" r:id="rId51"/>
    <p:sldId id="397" r:id="rId52"/>
    <p:sldId id="427" r:id="rId53"/>
    <p:sldId id="398" r:id="rId54"/>
  </p:sldIdLst>
  <p:sldSz cx="9144000" cy="6858000" type="screen4x3"/>
  <p:notesSz cx="6858000" cy="9144000"/>
  <p:embeddedFontLst>
    <p:embeddedFont>
      <p:font typeface="华文仿宋" panose="02010600040101010101" pitchFamily="2" charset="-122"/>
      <p:regular r:id="rId56"/>
    </p:embeddedFon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Cambria Math" panose="02040503050406030204" pitchFamily="18" charset="0"/>
      <p:regular r:id="rId61"/>
    </p:embeddedFont>
    <p:embeddedFont>
      <p:font typeface="Tw Cen MT" panose="020B0602020104020603" pitchFamily="34" charset="0"/>
      <p:regular r:id="rId62"/>
      <p:bold r:id="rId63"/>
      <p:italic r:id="rId64"/>
      <p:boldItalic r:id="rId65"/>
    </p:embeddedFont>
    <p:embeddedFont>
      <p:font typeface="Wingdings 2" panose="05020102010507070707" pitchFamily="18" charset="2"/>
      <p:regular r:id="rId6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16" autoAdjust="0"/>
    <p:restoredTop sz="94660"/>
  </p:normalViewPr>
  <p:slideViewPr>
    <p:cSldViewPr>
      <p:cViewPr varScale="1">
        <p:scale>
          <a:sx n="63" d="100"/>
          <a:sy n="63" d="100"/>
        </p:scale>
        <p:origin x="119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52889-7E82-4C15-B3F9-FE94BD10B7BD}" type="datetimeFigureOut">
              <a:rPr lang="en-US" smtClean="0"/>
              <a:pPr/>
              <a:t>3/22/2022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3415C-2120-44EA-B4D5-CF87D5787A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80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01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593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47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47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094EDE80-E368-46C8-BFBE-AFFEC507F008}" type="datetime1">
              <a:rPr lang="en-US" altLang="zh-CN" smtClean="0"/>
              <a:t>3/22/2022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B6AAD-9D57-438D-AD67-8F922716C385}" type="datetime1">
              <a:rPr lang="en-US" altLang="zh-CN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0E05FB98-7ED7-448C-8870-584F5536236C}" type="datetime1">
              <a:rPr lang="en-US" altLang="zh-CN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FE3A2-A4FE-4999-8AE7-503C0560925B}" type="datetime1">
              <a:rPr lang="en-US" altLang="zh-CN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5B3A9-E397-4FC0-8E43-8FB2BBE2B4A3}" type="datetime1">
              <a:rPr lang="en-US" altLang="zh-CN" smtClean="0"/>
              <a:t>3/22/2022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43C812E1-3354-4B1B-8410-8A17AED85DA2}" type="datetime1">
              <a:rPr lang="en-US" altLang="zh-CN" smtClean="0"/>
              <a:t>3/22/2022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4D599D1-6197-437D-B01A-DED3F6CB84BB}" type="datetime1">
              <a:rPr lang="en-US" altLang="zh-CN" smtClean="0"/>
              <a:t>3/22/2022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06B-FB8B-4243-BC4C-62382E4D52DD}" type="datetime1">
              <a:rPr lang="en-US" altLang="zh-CN" smtClean="0"/>
              <a:t>3/22/2022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52EC-5E5A-4DEE-BF57-C526E38AAC9A}" type="datetime1">
              <a:rPr lang="en-US" altLang="zh-CN" smtClean="0"/>
              <a:t>3/22/2022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D69A7-2FBE-4242-8EAF-11E352EDC2F5}" type="datetime1">
              <a:rPr lang="en-US" altLang="zh-CN" smtClean="0"/>
              <a:t>3/22/2022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8130A8B7-0F81-4411-8972-9B1ED7942F37}" type="datetime1">
              <a:rPr lang="en-US" altLang="zh-CN" smtClean="0"/>
              <a:t>3/22/2022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1016961-9CDA-4F06-B65E-087FDF3940B4}" type="datetime1">
              <a:rPr lang="en-US" altLang="zh-CN" smtClean="0"/>
              <a:t>3/22/2022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30.tiff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4.png"/><Relationship Id="rId9" Type="http://schemas.openxmlformats.org/officeDocument/2006/relationships/image" Target="../media/image3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7" Type="http://schemas.openxmlformats.org/officeDocument/2006/relationships/image" Target="../media/image57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1.png"/><Relationship Id="rId4" Type="http://schemas.openxmlformats.org/officeDocument/2006/relationships/image" Target="../media/image59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emf"/><Relationship Id="rId5" Type="http://schemas.openxmlformats.org/officeDocument/2006/relationships/image" Target="../media/image63.emf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65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gi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tiff"/><Relationship Id="rId5" Type="http://schemas.openxmlformats.org/officeDocument/2006/relationships/image" Target="../media/image77.tiff"/><Relationship Id="rId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gif"/><Relationship Id="rId4" Type="http://schemas.openxmlformats.org/officeDocument/2006/relationships/image" Target="../media/image83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89.tiff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88.tiff"/><Relationship Id="rId4" Type="http://schemas.openxmlformats.org/officeDocument/2006/relationships/image" Target="../media/image87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tiff"/><Relationship Id="rId4" Type="http://schemas.openxmlformats.org/officeDocument/2006/relationships/image" Target="../media/image87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6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tiff"/><Relationship Id="rId2" Type="http://schemas.openxmlformats.org/officeDocument/2006/relationships/image" Target="../media/image95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tiff"/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7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0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1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360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35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8.png"/><Relationship Id="rId7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5000" y="4038600"/>
            <a:ext cx="7239000" cy="1828800"/>
          </a:xfrm>
        </p:spPr>
        <p:txBody>
          <a:bodyPr>
            <a:normAutofit/>
          </a:bodyPr>
          <a:lstStyle/>
          <a:p>
            <a:r>
              <a:rPr lang="en-US" sz="3200" dirty="0"/>
              <a:t>7. Plane Wave Propagation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14600" y="6096000"/>
            <a:ext cx="6629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7e Applied EM by Ulaby and </a:t>
            </a:r>
            <a:r>
              <a:rPr lang="en-US" sz="2400" dirty="0" err="1">
                <a:solidFill>
                  <a:srgbClr val="FFFFFF"/>
                </a:solidFill>
              </a:rPr>
              <a:t>Ravaioli</a:t>
            </a:r>
            <a:endParaRPr lang="en-US" sz="2400" dirty="0">
              <a:solidFill>
                <a:srgbClr val="FFFFFF"/>
              </a:solidFill>
            </a:endParaRP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7010" y="381000"/>
            <a:ext cx="872998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98984E-E15A-4975-A215-FFEB8E533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153400" cy="990600"/>
          </a:xfrm>
        </p:spPr>
        <p:txBody>
          <a:bodyPr/>
          <a:lstStyle/>
          <a:p>
            <a:r>
              <a:rPr lang="en-US" dirty="0"/>
              <a:t>Uniform Plane Wave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29200" y="4495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162107" y="6248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/>
          <a:srcRect t="46123"/>
          <a:stretch/>
        </p:blipFill>
        <p:spPr bwMode="auto">
          <a:xfrm>
            <a:off x="1611511" y="1914416"/>
            <a:ext cx="6595110" cy="4772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B65EE08-9860-44F7-85C7-FE778D1B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00AB11A2-B43D-43C6-AA84-430F52F67149}"/>
              </a:ext>
            </a:extLst>
          </p:cNvPr>
          <p:cNvSpPr/>
          <p:nvPr/>
        </p:nvSpPr>
        <p:spPr>
          <a:xfrm>
            <a:off x="2123728" y="4797152"/>
            <a:ext cx="2088232" cy="432048"/>
          </a:xfrm>
          <a:prstGeom prst="ellipse">
            <a:avLst/>
          </a:prstGeom>
          <a:solidFill>
            <a:srgbClr val="FFFF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C30DB31-3917-41B5-B256-FB9E44DA3735}"/>
              </a:ext>
            </a:extLst>
          </p:cNvPr>
          <p:cNvSpPr txBox="1"/>
          <p:nvPr/>
        </p:nvSpPr>
        <p:spPr>
          <a:xfrm>
            <a:off x="467544" y="1772816"/>
            <a:ext cx="23798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 the vector PDE equation into three scalar PDE equation</a:t>
            </a:r>
            <a:endParaRPr lang="zh-CN" altLang="en-US" sz="2000" i="1" baseline="-25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A35BF23-853A-48C9-8948-1A0491F42390}"/>
              </a:ext>
            </a:extLst>
          </p:cNvPr>
          <p:cNvCxnSpPr/>
          <p:nvPr/>
        </p:nvCxnSpPr>
        <p:spPr>
          <a:xfrm>
            <a:off x="4572000" y="4221088"/>
            <a:ext cx="21602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ABE45C13-C0F6-43C7-954C-A44D3EF2CC15}"/>
              </a:ext>
            </a:extLst>
          </p:cNvPr>
          <p:cNvSpPr txBox="1"/>
          <p:nvPr/>
        </p:nvSpPr>
        <p:spPr>
          <a:xfrm>
            <a:off x="4539446" y="4221088"/>
            <a:ext cx="2643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Uniform magnitude and uniform direction</a:t>
            </a:r>
            <a:endParaRPr lang="zh-CN" altLang="en-US" sz="160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3820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Transverse Electromagnetic (TEM) Wave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280" y="2989738"/>
            <a:ext cx="7659000" cy="35825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072" y="4697616"/>
            <a:ext cx="2328750" cy="517334"/>
          </a:xfrm>
          <a:prstGeom prst="rect">
            <a:avLst/>
          </a:prstGeom>
        </p:spPr>
      </p:pic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1071538" y="1643050"/>
          <a:ext cx="7112001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0" name="公式" r:id="rId5" imgW="3555720" imgH="444240" progId="Equation.3">
                  <p:embed/>
                </p:oleObj>
              </mc:Choice>
              <mc:Fallback>
                <p:oleObj name="公式" r:id="rId5" imgW="3555720" imgH="4442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38" y="1643050"/>
                        <a:ext cx="7112001" cy="889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FBDA9FB-7548-4737-96A5-7A2CCE343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39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 dirty="0"/>
              <a:t>Uniform Plane Wave Solution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2069" y="2630987"/>
            <a:ext cx="2892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General Form of the Solution: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29997" y="5584483"/>
            <a:ext cx="3536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a wave travelling along +</a:t>
            </a:r>
            <a:r>
              <a:rPr lang="en-US" dirty="0" err="1">
                <a:solidFill>
                  <a:srgbClr val="FF0000"/>
                </a:solidFill>
              </a:rPr>
              <a:t>z</a:t>
            </a:r>
            <a:r>
              <a:rPr lang="en-US" dirty="0">
                <a:solidFill>
                  <a:srgbClr val="FF0000"/>
                </a:solidFill>
              </a:rPr>
              <a:t> only: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5869" y="3068696"/>
            <a:ext cx="4572000" cy="366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87197" y="6041683"/>
            <a:ext cx="3240405" cy="44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Content Placeholder 17" descr="eq7.23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5"/>
          <a:srcRect l="32071" t="75782" r="33653" b="-248"/>
          <a:stretch/>
        </p:blipFill>
        <p:spPr>
          <a:xfrm>
            <a:off x="916400" y="1703976"/>
            <a:ext cx="2202753" cy="772523"/>
          </a:xfrm>
        </p:spPr>
      </p:pic>
      <p:sp>
        <p:nvSpPr>
          <p:cNvPr id="20" name="Up Arrow 19"/>
          <p:cNvSpPr/>
          <p:nvPr/>
        </p:nvSpPr>
        <p:spPr>
          <a:xfrm>
            <a:off x="4878800" y="2609313"/>
            <a:ext cx="228600" cy="391006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964400" y="2139364"/>
            <a:ext cx="2107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-</a:t>
            </a:r>
            <a:r>
              <a:rPr lang="en-US" sz="2400" i="1" dirty="0">
                <a:solidFill>
                  <a:srgbClr val="0070C0"/>
                </a:solidFill>
              </a:rPr>
              <a:t>z</a:t>
            </a:r>
            <a:r>
              <a:rPr lang="en-US" sz="2400" dirty="0">
                <a:solidFill>
                  <a:srgbClr val="0070C0"/>
                </a:solidFill>
              </a:rPr>
              <a:t> propagation</a:t>
            </a:r>
          </a:p>
        </p:txBody>
      </p:sp>
      <p:sp>
        <p:nvSpPr>
          <p:cNvPr id="23" name="Up Arrow 22"/>
          <p:cNvSpPr/>
          <p:nvPr/>
        </p:nvSpPr>
        <p:spPr>
          <a:xfrm flipV="1">
            <a:off x="3753258" y="3462097"/>
            <a:ext cx="228600" cy="391006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813729" y="3817971"/>
            <a:ext cx="2141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+</a:t>
            </a:r>
            <a:r>
              <a:rPr lang="en-US" sz="2400" i="1" dirty="0">
                <a:solidFill>
                  <a:srgbClr val="0070C0"/>
                </a:solidFill>
              </a:rPr>
              <a:t>z</a:t>
            </a:r>
            <a:r>
              <a:rPr lang="en-US" sz="2400" dirty="0">
                <a:solidFill>
                  <a:srgbClr val="0070C0"/>
                </a:solidFill>
              </a:rPr>
              <a:t> propagation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0800" y="4315822"/>
            <a:ext cx="6813608" cy="1047026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FC42AC-2740-4F1B-857E-D1563167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20" grpId="0" animBg="1"/>
      <p:bldP spid="21" grpId="0"/>
      <p:bldP spid="23" grpId="0" animBg="1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 dirty="0"/>
              <a:t>Uniform Plane Wave Solution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2391" y="1556792"/>
            <a:ext cx="5231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 corresponding M field is obtained by</a:t>
            </a: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2780928"/>
            <a:ext cx="1782341" cy="42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2338019"/>
            <a:ext cx="3555879" cy="1584176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FC42AC-2740-4F1B-857E-D1563167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77072"/>
            <a:ext cx="37147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089" y="4509120"/>
            <a:ext cx="4219575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26" y="5461620"/>
            <a:ext cx="2219325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5563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66699" y="178466"/>
                <a:ext cx="8676088" cy="990600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sz="4900" dirty="0"/>
                  <a:t>Proof of TEM Nature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acc>
                      <m:accPr>
                        <m:chr m:val="⃑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lang="en-US" dirty="0"/>
                  <a:t> &amp;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acc>
                      <m:accPr>
                        <m:chr m:val="⃑"/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66699" y="178466"/>
                <a:ext cx="8676088" cy="990600"/>
              </a:xfrm>
              <a:blipFill>
                <a:blip r:embed="rId2"/>
                <a:stretch>
                  <a:fillRect l="-2881" b="-19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687568" y="2446086"/>
                <a:ext cx="2323841" cy="8367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568" y="2446086"/>
                <a:ext cx="2323841" cy="83670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4" cstate="print"/>
          <a:srcRect l="33460" t="91446" r="34189"/>
          <a:stretch/>
        </p:blipFill>
        <p:spPr bwMode="auto">
          <a:xfrm>
            <a:off x="5763768" y="1618488"/>
            <a:ext cx="2133600" cy="757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81000" y="1766500"/>
            <a:ext cx="4362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Fields do not change with x and y</a:t>
            </a:r>
          </a:p>
        </p:txBody>
      </p:sp>
      <p:sp>
        <p:nvSpPr>
          <p:cNvPr id="7" name="Up Arrow 6"/>
          <p:cNvSpPr/>
          <p:nvPr/>
        </p:nvSpPr>
        <p:spPr>
          <a:xfrm rot="5400000">
            <a:off x="5084629" y="1752677"/>
            <a:ext cx="226053" cy="489310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2635850"/>
            <a:ext cx="4362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Fields do not change with x and z</a:t>
            </a:r>
          </a:p>
        </p:txBody>
      </p:sp>
      <p:sp>
        <p:nvSpPr>
          <p:cNvPr id="9" name="Up Arrow 8"/>
          <p:cNvSpPr/>
          <p:nvPr/>
        </p:nvSpPr>
        <p:spPr>
          <a:xfrm rot="5400000">
            <a:off x="5084629" y="2622027"/>
            <a:ext cx="226053" cy="489310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687568" y="3352800"/>
                <a:ext cx="2323841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568" y="3352800"/>
                <a:ext cx="2323841" cy="77886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81000" y="3509978"/>
            <a:ext cx="4362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Fields do not change with y and z</a:t>
            </a:r>
          </a:p>
        </p:txBody>
      </p:sp>
      <p:sp>
        <p:nvSpPr>
          <p:cNvPr id="12" name="Up Arrow 11"/>
          <p:cNvSpPr/>
          <p:nvPr/>
        </p:nvSpPr>
        <p:spPr>
          <a:xfrm rot="5400000">
            <a:off x="5084629" y="3496155"/>
            <a:ext cx="226053" cy="489310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Multiply 12"/>
          <p:cNvSpPr/>
          <p:nvPr/>
        </p:nvSpPr>
        <p:spPr>
          <a:xfrm>
            <a:off x="8138115" y="3352800"/>
            <a:ext cx="804672" cy="804672"/>
          </a:xfrm>
          <a:prstGeom prst="mathMultiply">
            <a:avLst>
              <a:gd name="adj1" fmla="val 940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miley Face 13"/>
          <p:cNvSpPr/>
          <p:nvPr/>
        </p:nvSpPr>
        <p:spPr>
          <a:xfrm>
            <a:off x="8216451" y="1709731"/>
            <a:ext cx="648000" cy="6480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miley Face 14"/>
          <p:cNvSpPr/>
          <p:nvPr/>
        </p:nvSpPr>
        <p:spPr>
          <a:xfrm>
            <a:off x="8213403" y="2575564"/>
            <a:ext cx="648000" cy="648000"/>
          </a:xfrm>
          <a:prstGeom prst="smileyFac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87096" y="4191000"/>
                <a:ext cx="3839320" cy="473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𝑗𝑘𝑥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𝑗𝑘𝑥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96" y="4191000"/>
                <a:ext cx="3839320" cy="473591"/>
              </a:xfrm>
              <a:prstGeom prst="rect">
                <a:avLst/>
              </a:prstGeom>
              <a:blipFill rotWithShape="0">
                <a:blip r:embed="rId6"/>
                <a:stretch>
                  <a:fillRect t="-7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651" y="4883948"/>
            <a:ext cx="3834765" cy="1728788"/>
          </a:xfrm>
          <a:prstGeom prst="rect">
            <a:avLst/>
          </a:prstGeom>
        </p:spPr>
      </p:pic>
      <p:sp>
        <p:nvSpPr>
          <p:cNvPr id="20" name="Up Arrow 19"/>
          <p:cNvSpPr/>
          <p:nvPr/>
        </p:nvSpPr>
        <p:spPr>
          <a:xfrm rot="5400000">
            <a:off x="4595318" y="5503687"/>
            <a:ext cx="226053" cy="489310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5181129" y="5517509"/>
                <a:ext cx="10731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129" y="5517509"/>
                <a:ext cx="1073178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Multiply 21"/>
          <p:cNvSpPr/>
          <p:nvPr/>
        </p:nvSpPr>
        <p:spPr>
          <a:xfrm>
            <a:off x="6404348" y="5346005"/>
            <a:ext cx="804672" cy="804672"/>
          </a:xfrm>
          <a:prstGeom prst="mathMultiply">
            <a:avLst>
              <a:gd name="adj1" fmla="val 940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19">
            <a:extLst>
              <a:ext uri="{FF2B5EF4-FFF2-40B4-BE49-F238E27FC236}">
                <a16:creationId xmlns:a16="http://schemas.microsoft.com/office/drawing/2014/main" id="{9775E35D-598A-44C5-832E-0F7244EFDB7B}"/>
              </a:ext>
            </a:extLst>
          </p:cNvPr>
          <p:cNvSpPr/>
          <p:nvPr/>
        </p:nvSpPr>
        <p:spPr>
          <a:xfrm rot="7340172">
            <a:off x="4986230" y="3722206"/>
            <a:ext cx="226053" cy="1188000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0">
                <a:extLst>
                  <a:ext uri="{FF2B5EF4-FFF2-40B4-BE49-F238E27FC236}">
                    <a16:creationId xmlns:a16="http://schemas.microsoft.com/office/drawing/2014/main" id="{C7BA706A-8BEF-4017-9854-07437ABCE2F3}"/>
                  </a:ext>
                </a:extLst>
              </p:cNvPr>
              <p:cNvSpPr/>
              <p:nvPr/>
            </p:nvSpPr>
            <p:spPr>
              <a:xfrm>
                <a:off x="5598544" y="4423616"/>
                <a:ext cx="192578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0">
                <a:extLst>
                  <a:ext uri="{FF2B5EF4-FFF2-40B4-BE49-F238E27FC236}">
                    <a16:creationId xmlns:a16="http://schemas.microsoft.com/office/drawing/2014/main" id="{C7BA706A-8BEF-4017-9854-07437ABCE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544" y="4423616"/>
                <a:ext cx="192578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C6D5197-27A2-4F56-AC1D-7BEDA6D5A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45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build="allAtOnce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Impedance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4261294"/>
            <a:ext cx="4497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Summary: </a:t>
            </a:r>
            <a:r>
              <a:rPr lang="en-US" sz="2400" dirty="0"/>
              <a:t>This is a plane wave with</a:t>
            </a:r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4871578"/>
            <a:ext cx="4600575" cy="1605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3800" y="3004446"/>
            <a:ext cx="4252913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12648" y="1763505"/>
                <a:ext cx="1242135" cy="9767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" y="1763505"/>
                <a:ext cx="1242135" cy="97674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2057400" y="2062989"/>
            <a:ext cx="6934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Intrinsic impedance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medium or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 impedance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 rotWithShape="1">
          <a:blip r:embed="rId5" cstate="print"/>
          <a:srcRect r="34426"/>
          <a:stretch/>
        </p:blipFill>
        <p:spPr bwMode="auto">
          <a:xfrm>
            <a:off x="533401" y="3131129"/>
            <a:ext cx="2514600" cy="680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EDF904F-3EB6-4946-B3AA-46939A43F84D}"/>
                  </a:ext>
                </a:extLst>
              </p:cNvPr>
              <p:cNvSpPr txBox="1"/>
              <p:nvPr/>
            </p:nvSpPr>
            <p:spPr>
              <a:xfrm>
                <a:off x="6156176" y="4149080"/>
                <a:ext cx="1328249" cy="381258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EDF904F-3EB6-4946-B3AA-46939A43F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4149080"/>
                <a:ext cx="1328249" cy="3812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7806B07-84F4-47E8-8321-27D0F05C4869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5428473" y="4530337"/>
            <a:ext cx="883175" cy="590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4A37DB8-430B-4B3F-9178-D0DF012CEC43}"/>
                  </a:ext>
                </a:extLst>
              </p:cNvPr>
              <p:cNvSpPr txBox="1"/>
              <p:nvPr/>
            </p:nvSpPr>
            <p:spPr>
              <a:xfrm>
                <a:off x="6158233" y="6144086"/>
                <a:ext cx="1403268" cy="381258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4A37DB8-430B-4B3F-9178-D0DF012CE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233" y="6144086"/>
                <a:ext cx="1403268" cy="3812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1A912AE4-F80F-485D-AE19-0D8013198C8D}"/>
              </a:ext>
            </a:extLst>
          </p:cNvPr>
          <p:cNvCxnSpPr>
            <a:cxnSpLocks/>
          </p:cNvCxnSpPr>
          <p:nvPr/>
        </p:nvCxnSpPr>
        <p:spPr>
          <a:xfrm>
            <a:off x="6732240" y="4530337"/>
            <a:ext cx="0" cy="594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2533BEB-7F84-4002-9832-2BC324D84665}"/>
              </a:ext>
            </a:extLst>
          </p:cNvPr>
          <p:cNvCxnSpPr>
            <a:cxnSpLocks/>
          </p:cNvCxnSpPr>
          <p:nvPr/>
        </p:nvCxnSpPr>
        <p:spPr>
          <a:xfrm flipV="1">
            <a:off x="7092280" y="5883788"/>
            <a:ext cx="469221" cy="238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D4AF61C9-F16A-467A-ABAC-6A8213035276}"/>
              </a:ext>
            </a:extLst>
          </p:cNvPr>
          <p:cNvSpPr txBox="1"/>
          <p:nvPr/>
        </p:nvSpPr>
        <p:spPr>
          <a:xfrm>
            <a:off x="4880619" y="5120598"/>
            <a:ext cx="1095707" cy="4001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/>
              <a:t>Direction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40D005C-C197-4AF9-B433-D1DE61346D48}"/>
              </a:ext>
            </a:extLst>
          </p:cNvPr>
          <p:cNvSpPr txBox="1"/>
          <p:nvPr/>
        </p:nvSpPr>
        <p:spPr>
          <a:xfrm>
            <a:off x="6104755" y="5127114"/>
            <a:ext cx="1251241" cy="4001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/>
              <a:t>Amplitude</a:t>
            </a:r>
            <a:endParaRPr lang="zh-CN" altLang="en-US" dirty="0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B93DAE83-25A2-4DFD-887F-008224F38C6D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5428473" y="5520708"/>
            <a:ext cx="894452" cy="6032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A23D985-2473-4F02-A73B-8FF0C6587899}"/>
              </a:ext>
            </a:extLst>
          </p:cNvPr>
          <p:cNvCxnSpPr>
            <a:cxnSpLocks/>
          </p:cNvCxnSpPr>
          <p:nvPr/>
        </p:nvCxnSpPr>
        <p:spPr>
          <a:xfrm flipV="1">
            <a:off x="6732240" y="5526226"/>
            <a:ext cx="0" cy="594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4F05A564-05FF-4D1F-BB73-C812D24B646F}"/>
              </a:ext>
            </a:extLst>
          </p:cNvPr>
          <p:cNvSpPr txBox="1"/>
          <p:nvPr/>
        </p:nvSpPr>
        <p:spPr>
          <a:xfrm>
            <a:off x="7484425" y="4843755"/>
            <a:ext cx="1497547" cy="101566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/>
              <a:t>Exponential term for propagation</a:t>
            </a:r>
            <a:endParaRPr lang="zh-CN" altLang="en-US" dirty="0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EA9BD971-C760-4199-8F56-69319BC91271}"/>
              </a:ext>
            </a:extLst>
          </p:cNvPr>
          <p:cNvCxnSpPr>
            <a:cxnSpLocks/>
          </p:cNvCxnSpPr>
          <p:nvPr/>
        </p:nvCxnSpPr>
        <p:spPr>
          <a:xfrm>
            <a:off x="7067563" y="4565485"/>
            <a:ext cx="469221" cy="238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F4A5CFC-00C5-41A6-ABFD-30A7C1991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9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613648" cy="990600"/>
          </a:xfrm>
        </p:spPr>
        <p:txBody>
          <a:bodyPr/>
          <a:lstStyle/>
          <a:p>
            <a:r>
              <a:rPr lang="en-US" dirty="0"/>
              <a:t>   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700808"/>
            <a:ext cx="4824536" cy="2195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3896066"/>
            <a:ext cx="4608512" cy="1294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612648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Time-Domain Solution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25A3AA-E8DE-4431-9B7D-97E6E8764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5274979"/>
            <a:ext cx="5746254" cy="1357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613648" cy="990600"/>
          </a:xfrm>
        </p:spPr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53000" y="1524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53000" y="2438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00600" y="3429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24800" y="3429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838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62107" y="6248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2400" y="2433935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5800" y="457200"/>
            <a:ext cx="55390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1F497D"/>
                </a:solidFill>
              </a:rPr>
              <a:t>Wave’s Phase Velocity  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752600"/>
            <a:ext cx="6079634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56FEF85-A405-4ABD-9F4E-A2C183247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7236" y="0"/>
            <a:ext cx="5208836" cy="3279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1400" y="3169630"/>
            <a:ext cx="5486399" cy="3546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4582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30E82E3-8602-4C72-BE5D-C1C2C01F4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304800"/>
            <a:ext cx="430388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429000"/>
            <a:ext cx="5874233" cy="2994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33400" y="533400"/>
            <a:ext cx="315122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Example 7-1 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D76408C-BFE9-455A-9332-3CA98CBA2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0178" name="Picture 2" descr="Image result for linear polarization animation">
            <a:extLst>
              <a:ext uri="{FF2B5EF4-FFF2-40B4-BE49-F238E27FC236}">
                <a16:creationId xmlns:a16="http://schemas.microsoft.com/office/drawing/2014/main" id="{868C9937-B33D-43AF-935E-6494FDE6B02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3" y="942975"/>
            <a:ext cx="5972175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7 Overview</a:t>
            </a:r>
          </a:p>
        </p:txBody>
      </p:sp>
      <p:pic>
        <p:nvPicPr>
          <p:cNvPr id="4" name="Content Placeholder 3" descr="ch7t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066" b="-24066"/>
          <a:stretch>
            <a:fillRect/>
          </a:stretch>
        </p:blipFill>
        <p:spPr>
          <a:xfrm>
            <a:off x="76200" y="1219200"/>
            <a:ext cx="8836152" cy="4872271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272026D-E25B-44ED-98A9-C5C5F81C4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Plane Wave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1572573"/>
            <a:ext cx="1755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83121" y="2132856"/>
                <a:ext cx="795602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𝑗𝑘𝑧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121" y="2132856"/>
                <a:ext cx="795602" cy="381258"/>
              </a:xfrm>
              <a:prstGeom prst="rect">
                <a:avLst/>
              </a:prstGeom>
              <a:blipFill rotWithShape="1">
                <a:blip r:embed="rId2"/>
                <a:stretch>
                  <a:fillRect l="-3846" t="-4839" r="-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63807" y="2708920"/>
                <a:ext cx="2562897" cy="445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Wave vector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</m:acc>
                  </m:oMath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07" y="2708920"/>
                <a:ext cx="2562897" cy="445635"/>
              </a:xfrm>
              <a:prstGeom prst="rect">
                <a:avLst/>
              </a:prstGeom>
              <a:blipFill rotWithShape="1">
                <a:blip r:embed="rId3"/>
                <a:stretch>
                  <a:fillRect l="-2375" b="-246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467544" y="3356992"/>
            <a:ext cx="3753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General-direction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62466" y="3876617"/>
                <a:ext cx="3459024" cy="445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acc>
                            <m:accPr>
                              <m:chr m:val="⃑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sup>
                      </m:s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66" y="3876617"/>
                <a:ext cx="3459024" cy="44576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39552" y="4365104"/>
                <a:ext cx="3904852" cy="553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365104"/>
                <a:ext cx="3904852" cy="55393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694375" y="4411238"/>
                <a:ext cx="256236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375" y="4411238"/>
                <a:ext cx="2562368" cy="461665"/>
              </a:xfrm>
              <a:prstGeom prst="rect">
                <a:avLst/>
              </a:prstGeom>
              <a:blipFill rotWithShape="1">
                <a:blip r:embed="rId6"/>
                <a:stretch>
                  <a:fillRect t="-4000" r="-11667" b="-1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83121" y="5733256"/>
                <a:ext cx="5834033" cy="445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acc>
                            <m:accPr>
                              <m:chr m:val="⃑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sup>
                      </m:s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  <m:r>
                            <a:rPr lang="en-US" sz="2400" b="0" i="1" baseline="-2500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  <m:r>
                            <a:rPr lang="en-US" sz="2400" b="0" i="1" baseline="-2500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𝐸</m:t>
                          </m:r>
                          <m:r>
                            <a:rPr lang="en-US" sz="2400" b="0" i="1" baseline="-25000" smtClean="0">
                              <a:latin typeface="Cambria Math"/>
                            </a:rPr>
                            <m:t>0</m:t>
                          </m:r>
                          <m:r>
                            <a:rPr lang="en-US" sz="2400" b="0" i="1" baseline="-25000" smtClean="0">
                              <a:latin typeface="Cambria Math"/>
                            </a:rPr>
                            <m:t>𝑦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𝐸</m:t>
                          </m:r>
                          <m:r>
                            <a:rPr lang="en-US" sz="2400" b="0" i="1" baseline="-25000" smtClean="0">
                              <a:latin typeface="Cambria Math"/>
                            </a:rPr>
                            <m:t>0</m:t>
                          </m:r>
                          <m:r>
                            <a:rPr lang="en-US" sz="2400" b="0" i="1" baseline="-25000" smtClean="0">
                              <a:latin typeface="Cambria Math"/>
                            </a:rPr>
                            <m:t>𝑧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121" y="5733256"/>
                <a:ext cx="5834033" cy="445763"/>
              </a:xfrm>
              <a:prstGeom prst="rect">
                <a:avLst/>
              </a:prstGeom>
              <a:blipFill rotWithShape="1">
                <a:blip r:embed="rId7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8560DEB-6910-497D-AF4D-C281E5E25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0458" y="5229200"/>
            <a:ext cx="3753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plane wave</a:t>
            </a:r>
          </a:p>
        </p:txBody>
      </p:sp>
    </p:spTree>
    <p:extLst>
      <p:ext uri="{BB962C8B-B14F-4D97-AF65-F5344CB8AC3E}">
        <p14:creationId xmlns:p14="http://schemas.microsoft.com/office/powerpoint/2010/main" val="182614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allAtOnce" animBg="1"/>
      <p:bldP spid="15" grpId="0" build="allAtOnce"/>
      <p:bldP spid="16" grpId="0" build="allAtOnce" animBg="1"/>
      <p:bldP spid="12" grpId="0" build="allAtOnce" animBg="1"/>
      <p:bldP spid="18" grpId="0" build="allAtOnce" animBg="1"/>
      <p:bldP spid="21" grpId="0" build="allAtOnce" animBg="1"/>
      <p:bldP spid="17" grpId="0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Cont.</a:t>
            </a:r>
            <a:endParaRPr lang="en-US" b="1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3" cstate="print"/>
          <a:srcRect t="59375"/>
          <a:stretch/>
        </p:blipFill>
        <p:spPr bwMode="auto">
          <a:xfrm>
            <a:off x="1175179" y="5445224"/>
            <a:ext cx="605692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0" y="3135868"/>
            <a:ext cx="2268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9" name="Picture 8" descr="7.4.tiff"/>
          <p:cNvPicPr>
            <a:picLocks noChangeAspect="1"/>
          </p:cNvPicPr>
          <p:nvPr/>
        </p:nvPicPr>
        <p:blipFill rotWithShape="1">
          <a:blip r:embed="rId4"/>
          <a:srcRect l="4718"/>
          <a:stretch/>
        </p:blipFill>
        <p:spPr>
          <a:xfrm>
            <a:off x="152400" y="1553386"/>
            <a:ext cx="5423585" cy="36747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40967" y="1714488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Any TEM Wave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21387" r="23258" b="42790"/>
          <a:stretch/>
        </p:blipFill>
        <p:spPr bwMode="auto">
          <a:xfrm>
            <a:off x="5719794" y="2176153"/>
            <a:ext cx="3352800" cy="1395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131840" y="1859246"/>
                <a:ext cx="2514600" cy="938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</m:acc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unit vector in the direction of propagation (not wave vector)</a:t>
                </a:r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1859246"/>
                <a:ext cx="2514600" cy="938462"/>
              </a:xfrm>
              <a:prstGeom prst="rect">
                <a:avLst/>
              </a:prstGeom>
              <a:blipFill rotWithShape="1">
                <a:blip r:embed="rId5"/>
                <a:stretch>
                  <a:fillRect l="-2184" t="-2597" r="-3155" b="-97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1175179" y="5463512"/>
            <a:ext cx="6133125" cy="972312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5857884" y="3714752"/>
          <a:ext cx="3101975" cy="155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8" name="公式" r:id="rId6" imgW="1549080" imgH="774360" progId="Equation.3">
                  <p:embed/>
                </p:oleObj>
              </mc:Choice>
              <mc:Fallback>
                <p:oleObj name="公式" r:id="rId6" imgW="1549080" imgH="7743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7884" y="3714752"/>
                        <a:ext cx="3101975" cy="15509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985E83-5C90-4CD4-93D4-A0EA241E7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Wave decomposition</a:t>
            </a:r>
            <a:br>
              <a:rPr lang="en-US" dirty="0">
                <a:solidFill>
                  <a:srgbClr val="FF0000"/>
                </a:solidFill>
              </a:rPr>
            </a:br>
            <a:endParaRPr lang="en-US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505902"/>
            <a:ext cx="4273550" cy="3846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0" y="1001401"/>
            <a:ext cx="4923698" cy="562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圆角矩形 4"/>
          <p:cNvSpPr/>
          <p:nvPr/>
        </p:nvSpPr>
        <p:spPr>
          <a:xfrm rot="3161133">
            <a:off x="5721425" y="2495465"/>
            <a:ext cx="2220422" cy="709339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 rot="18438867" flipH="1">
            <a:off x="5721425" y="2529227"/>
            <a:ext cx="2220422" cy="709339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E0A3CCF-C98D-4222-8895-24F403E27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153400" cy="9906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4"/>
              <p:cNvSpPr txBox="1">
                <a:spLocks/>
              </p:cNvSpPr>
              <p:nvPr/>
            </p:nvSpPr>
            <p:spPr>
              <a:xfrm>
                <a:off x="228600" y="1120770"/>
                <a:ext cx="8591872" cy="13569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F0A22E"/>
                  </a:buClr>
                  <a:buFont typeface="Wingdings" panose="05000000000000000000" pitchFamily="2" charset="2"/>
                  <a:buChar char="v"/>
                </a:pPr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infinite sheet of </a:t>
                </a:r>
                <a:r>
                  <a:rPr lang="en-US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alternating</a:t>
                </a:r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surface current can be considered as a source for plane waves. If an electric surface current density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𝐽</m:t>
                            </m:r>
                          </m:e>
                        </m:acc>
                      </m:e>
                      <m:sub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exists on the </a:t>
                </a:r>
                <a:r>
                  <a:rPr lang="en-US" sz="20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 plane in free-space, find the resulting fields by assuming plane waves on either side of the current sheet and enforcing boundary conditions.</a:t>
                </a:r>
              </a:p>
            </p:txBody>
          </p:sp>
        </mc:Choice>
        <mc:Fallback xmlns="">
          <p:sp>
            <p:nvSpPr>
              <p:cNvPr id="52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120770"/>
                <a:ext cx="8591872" cy="1356900"/>
              </a:xfrm>
              <a:prstGeom prst="rect">
                <a:avLst/>
              </a:prstGeom>
              <a:blipFill>
                <a:blip r:embed="rId2"/>
                <a:stretch>
                  <a:fillRect l="-639" t="-2703" r="-781" b="-49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/>
          <p:cNvGrpSpPr/>
          <p:nvPr/>
        </p:nvGrpSpPr>
        <p:grpSpPr>
          <a:xfrm>
            <a:off x="288231" y="2420888"/>
            <a:ext cx="3851721" cy="4264048"/>
            <a:chOff x="288231" y="2420888"/>
            <a:chExt cx="3851721" cy="4264048"/>
          </a:xfrm>
        </p:grpSpPr>
        <p:cxnSp>
          <p:nvCxnSpPr>
            <p:cNvPr id="53" name="Straight Arrow Connector 52"/>
            <p:cNvCxnSpPr/>
            <p:nvPr/>
          </p:nvCxnSpPr>
          <p:spPr>
            <a:xfrm flipH="1" flipV="1">
              <a:off x="2471648" y="3066651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54" name="Straight Arrow Connector 53"/>
            <p:cNvCxnSpPr/>
            <p:nvPr/>
          </p:nvCxnSpPr>
          <p:spPr>
            <a:xfrm flipH="1" flipV="1">
              <a:off x="2471648" y="3667107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55" name="Straight Arrow Connector 54"/>
            <p:cNvCxnSpPr/>
            <p:nvPr/>
          </p:nvCxnSpPr>
          <p:spPr>
            <a:xfrm flipH="1" flipV="1">
              <a:off x="2471648" y="4270611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56" name="Straight Arrow Connector 55"/>
            <p:cNvCxnSpPr/>
            <p:nvPr/>
          </p:nvCxnSpPr>
          <p:spPr>
            <a:xfrm flipH="1" flipV="1">
              <a:off x="2471648" y="4871067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57" name="Straight Arrow Connector 56"/>
            <p:cNvCxnSpPr/>
            <p:nvPr/>
          </p:nvCxnSpPr>
          <p:spPr>
            <a:xfrm>
              <a:off x="871448" y="5416659"/>
              <a:ext cx="2895600" cy="0"/>
            </a:xfrm>
            <a:prstGeom prst="straightConnector1">
              <a:avLst/>
            </a:prstGeom>
            <a:noFill/>
            <a:ln w="9525" cap="rnd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58" name="TextBox 57"/>
            <p:cNvSpPr txBox="1"/>
            <p:nvPr/>
          </p:nvSpPr>
          <p:spPr>
            <a:xfrm>
              <a:off x="3544543" y="4929376"/>
              <a:ext cx="384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 flipH="1" flipV="1">
              <a:off x="2471648" y="2548491"/>
              <a:ext cx="0" cy="2868168"/>
            </a:xfrm>
            <a:prstGeom prst="straightConnector1">
              <a:avLst/>
            </a:prstGeom>
            <a:noFill/>
            <a:ln w="9525" cap="rnd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60" name="TextBox 59"/>
            <p:cNvSpPr txBox="1"/>
            <p:nvPr/>
          </p:nvSpPr>
          <p:spPr>
            <a:xfrm>
              <a:off x="2532608" y="2420888"/>
              <a:ext cx="384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1404849" y="3069696"/>
                  <a:ext cx="4572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4849" y="3069696"/>
                  <a:ext cx="457200" cy="46166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2667" r="-25333" b="-14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Straight Arrow Connector 61"/>
            <p:cNvCxnSpPr/>
            <p:nvPr/>
          </p:nvCxnSpPr>
          <p:spPr>
            <a:xfrm flipH="1">
              <a:off x="1045184" y="4727811"/>
              <a:ext cx="2459736" cy="1639824"/>
            </a:xfrm>
            <a:prstGeom prst="straightConnector1">
              <a:avLst/>
            </a:prstGeom>
            <a:noFill/>
            <a:ln w="9525" cap="rnd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63" name="TextBox 62"/>
            <p:cNvSpPr txBox="1"/>
            <p:nvPr/>
          </p:nvSpPr>
          <p:spPr>
            <a:xfrm>
              <a:off x="863828" y="5843487"/>
              <a:ext cx="384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 flipH="1" flipV="1">
              <a:off x="2221712" y="3225147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65" name="Straight Arrow Connector 64"/>
            <p:cNvCxnSpPr/>
            <p:nvPr/>
          </p:nvCxnSpPr>
          <p:spPr>
            <a:xfrm flipH="1" flipV="1">
              <a:off x="2221712" y="3825603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66" name="Straight Arrow Connector 65"/>
            <p:cNvCxnSpPr/>
            <p:nvPr/>
          </p:nvCxnSpPr>
          <p:spPr>
            <a:xfrm flipH="1" flipV="1">
              <a:off x="2221712" y="4429107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67" name="Straight Arrow Connector 66"/>
            <p:cNvCxnSpPr/>
            <p:nvPr/>
          </p:nvCxnSpPr>
          <p:spPr>
            <a:xfrm flipH="1" flipV="1">
              <a:off x="2221712" y="5029563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68" name="Straight Arrow Connector 67"/>
            <p:cNvCxnSpPr/>
            <p:nvPr/>
          </p:nvCxnSpPr>
          <p:spPr>
            <a:xfrm flipH="1" flipV="1">
              <a:off x="1965680" y="3382119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69" name="Straight Arrow Connector 68"/>
            <p:cNvCxnSpPr/>
            <p:nvPr/>
          </p:nvCxnSpPr>
          <p:spPr>
            <a:xfrm flipH="1" flipV="1">
              <a:off x="1965680" y="3982575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0" name="Straight Arrow Connector 69"/>
            <p:cNvCxnSpPr/>
            <p:nvPr/>
          </p:nvCxnSpPr>
          <p:spPr>
            <a:xfrm flipH="1" flipV="1">
              <a:off x="1965680" y="4586079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1" name="Straight Arrow Connector 70"/>
            <p:cNvCxnSpPr/>
            <p:nvPr/>
          </p:nvCxnSpPr>
          <p:spPr>
            <a:xfrm flipH="1" flipV="1">
              <a:off x="1965680" y="5186535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2" name="Straight Arrow Connector 71"/>
            <p:cNvCxnSpPr/>
            <p:nvPr/>
          </p:nvCxnSpPr>
          <p:spPr>
            <a:xfrm flipH="1" flipV="1">
              <a:off x="2724632" y="2874627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3" name="Straight Arrow Connector 72"/>
            <p:cNvCxnSpPr/>
            <p:nvPr/>
          </p:nvCxnSpPr>
          <p:spPr>
            <a:xfrm flipH="1" flipV="1">
              <a:off x="2724632" y="3475083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4" name="Straight Arrow Connector 73"/>
            <p:cNvCxnSpPr/>
            <p:nvPr/>
          </p:nvCxnSpPr>
          <p:spPr>
            <a:xfrm flipH="1" flipV="1">
              <a:off x="2724632" y="4078587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5" name="Straight Arrow Connector 74"/>
            <p:cNvCxnSpPr/>
            <p:nvPr/>
          </p:nvCxnSpPr>
          <p:spPr>
            <a:xfrm flipH="1" flipV="1">
              <a:off x="2724632" y="4679043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6" name="Straight Arrow Connector 75"/>
            <p:cNvCxnSpPr/>
            <p:nvPr/>
          </p:nvCxnSpPr>
          <p:spPr>
            <a:xfrm flipH="1" flipV="1">
              <a:off x="2980664" y="2702305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7" name="Straight Arrow Connector 76"/>
            <p:cNvCxnSpPr/>
            <p:nvPr/>
          </p:nvCxnSpPr>
          <p:spPr>
            <a:xfrm flipH="1" flipV="1">
              <a:off x="2980664" y="3302761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8" name="Straight Arrow Connector 77"/>
            <p:cNvCxnSpPr/>
            <p:nvPr/>
          </p:nvCxnSpPr>
          <p:spPr>
            <a:xfrm flipH="1" flipV="1">
              <a:off x="2980664" y="3906265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9" name="Straight Arrow Connector 78"/>
            <p:cNvCxnSpPr/>
            <p:nvPr/>
          </p:nvCxnSpPr>
          <p:spPr>
            <a:xfrm flipH="1" flipV="1">
              <a:off x="2980664" y="4506721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80" name="Straight Arrow Connector 79"/>
            <p:cNvCxnSpPr/>
            <p:nvPr/>
          </p:nvCxnSpPr>
          <p:spPr>
            <a:xfrm flipH="1" flipV="1">
              <a:off x="1706600" y="3581763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81" name="Straight Arrow Connector 80"/>
            <p:cNvCxnSpPr/>
            <p:nvPr/>
          </p:nvCxnSpPr>
          <p:spPr>
            <a:xfrm flipH="1" flipV="1">
              <a:off x="1706600" y="4182219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82" name="Straight Arrow Connector 81"/>
            <p:cNvCxnSpPr/>
            <p:nvPr/>
          </p:nvCxnSpPr>
          <p:spPr>
            <a:xfrm flipH="1" flipV="1">
              <a:off x="1706600" y="4785723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83" name="Straight Arrow Connector 82"/>
            <p:cNvCxnSpPr/>
            <p:nvPr/>
          </p:nvCxnSpPr>
          <p:spPr>
            <a:xfrm flipH="1" flipV="1">
              <a:off x="1706600" y="5386179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84" name="Straight Arrow Connector 83"/>
            <p:cNvCxnSpPr/>
            <p:nvPr/>
          </p:nvCxnSpPr>
          <p:spPr>
            <a:xfrm flipH="1" flipV="1">
              <a:off x="1450568" y="3738735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85" name="Straight Arrow Connector 84"/>
            <p:cNvCxnSpPr/>
            <p:nvPr/>
          </p:nvCxnSpPr>
          <p:spPr>
            <a:xfrm flipH="1" flipV="1">
              <a:off x="1450568" y="4339191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86" name="Straight Arrow Connector 85"/>
            <p:cNvCxnSpPr/>
            <p:nvPr/>
          </p:nvCxnSpPr>
          <p:spPr>
            <a:xfrm flipH="1" flipV="1">
              <a:off x="1450568" y="4942695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87" name="Straight Arrow Connector 86"/>
            <p:cNvCxnSpPr/>
            <p:nvPr/>
          </p:nvCxnSpPr>
          <p:spPr>
            <a:xfrm flipH="1" flipV="1">
              <a:off x="1450568" y="5543151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8231" y="4257133"/>
              <a:ext cx="970313" cy="417101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69639" y="3570017"/>
              <a:ext cx="970313" cy="426800"/>
            </a:xfrm>
            <a:prstGeom prst="rect">
              <a:avLst/>
            </a:prstGeom>
          </p:spPr>
        </p:pic>
        <p:cxnSp>
          <p:nvCxnSpPr>
            <p:cNvPr id="92" name="Straight Arrow Connector 91"/>
            <p:cNvCxnSpPr/>
            <p:nvPr/>
          </p:nvCxnSpPr>
          <p:spPr>
            <a:xfrm flipH="1" flipV="1">
              <a:off x="2221712" y="5714148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93" name="Straight Arrow Connector 92"/>
            <p:cNvCxnSpPr/>
            <p:nvPr/>
          </p:nvCxnSpPr>
          <p:spPr>
            <a:xfrm flipH="1" flipV="1">
              <a:off x="1965680" y="5871120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94" name="Straight Arrow Connector 93"/>
            <p:cNvCxnSpPr/>
            <p:nvPr/>
          </p:nvCxnSpPr>
          <p:spPr>
            <a:xfrm flipH="1" flipV="1">
              <a:off x="2724632" y="5363628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95" name="Straight Arrow Connector 94"/>
            <p:cNvCxnSpPr/>
            <p:nvPr/>
          </p:nvCxnSpPr>
          <p:spPr>
            <a:xfrm flipH="1" flipV="1">
              <a:off x="2980664" y="5191306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96" name="Straight Arrow Connector 95"/>
            <p:cNvCxnSpPr/>
            <p:nvPr/>
          </p:nvCxnSpPr>
          <p:spPr>
            <a:xfrm flipH="1" flipV="1">
              <a:off x="1706600" y="6070764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97" name="Straight Arrow Connector 96"/>
            <p:cNvCxnSpPr/>
            <p:nvPr/>
          </p:nvCxnSpPr>
          <p:spPr>
            <a:xfrm flipH="1" flipV="1">
              <a:off x="1450568" y="6227736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98" name="Straight Arrow Connector 97"/>
            <p:cNvCxnSpPr/>
            <p:nvPr/>
          </p:nvCxnSpPr>
          <p:spPr>
            <a:xfrm flipH="1" flipV="1">
              <a:off x="2471648" y="5555415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</p:grpSp>
      <p:sp>
        <p:nvSpPr>
          <p:cNvPr id="99" name="Content Placeholder 4"/>
          <p:cNvSpPr txBox="1">
            <a:spLocks/>
          </p:cNvSpPr>
          <p:nvPr/>
        </p:nvSpPr>
        <p:spPr>
          <a:xfrm>
            <a:off x="4325587" y="2470750"/>
            <a:ext cx="4440462" cy="3896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Since the entire surface current have uniform phase, it can be determined that the generated plane waves also have planar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wavefronts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xy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planes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the plane wave propagates in +z and –z direction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must be in 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–x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direction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must be in –y direction for z propagation, and +y direction for –z propagation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6AE19D7-88CD-4CB2-8F64-15C9450F1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005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/>
          <p:cNvSpPr txBox="1">
            <a:spLocks/>
          </p:cNvSpPr>
          <p:nvPr/>
        </p:nvSpPr>
        <p:spPr>
          <a:xfrm>
            <a:off x="827584" y="5589240"/>
            <a:ext cx="6591985" cy="4102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So, we can get</a:t>
            </a:r>
            <a:endParaRPr lang="en-US" sz="2000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153400" cy="990600"/>
          </a:xfrm>
        </p:spPr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F58BDC-F18B-401D-B3E5-65A590636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827584" y="3573016"/>
            <a:ext cx="4608512" cy="642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boundary conditions at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 are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B0EDB746-504F-43BF-8B53-E82E39197A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3808948"/>
              </p:ext>
            </p:extLst>
          </p:nvPr>
        </p:nvGraphicFramePr>
        <p:xfrm>
          <a:off x="784891" y="4209980"/>
          <a:ext cx="7808913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80" name="Equation" r:id="rId3" imgW="3530520" imgH="520560" progId="Equation.DSMT4">
                  <p:embed/>
                </p:oleObj>
              </mc:Choice>
              <mc:Fallback>
                <p:oleObj name="Equation" r:id="rId3" imgW="3530520" imgH="52056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8589DABA-F7DB-4BF4-8168-629BF942B3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4891" y="4209980"/>
                        <a:ext cx="7808913" cy="1152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30CDC5DC-7434-4AF0-969D-F5B5ACC6C2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0214186"/>
              </p:ext>
            </p:extLst>
          </p:nvPr>
        </p:nvGraphicFramePr>
        <p:xfrm>
          <a:off x="2914650" y="5589240"/>
          <a:ext cx="1657350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81" name="Equation" r:id="rId5" imgW="749160" imgH="190440" progId="Equation.DSMT4">
                  <p:embed/>
                </p:oleObj>
              </mc:Choice>
              <mc:Fallback>
                <p:oleObj name="Equation" r:id="rId5" imgW="749160" imgH="19044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B0EDB746-504F-43BF-8B53-E82E39197A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14650" y="5589240"/>
                        <a:ext cx="1657350" cy="420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D068DBAF-BB23-45F7-9E3E-69B2D20337B5}"/>
              </a:ext>
            </a:extLst>
          </p:cNvPr>
          <p:cNvSpPr txBox="1">
            <a:spLocks/>
          </p:cNvSpPr>
          <p:nvPr/>
        </p:nvSpPr>
        <p:spPr>
          <a:xfrm>
            <a:off x="827584" y="1655535"/>
            <a:ext cx="4032448" cy="2124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the fields can be written in the following form with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arbitrary numbers representing field amplitudes in the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0 and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0 region</a:t>
            </a: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DFDD305B-3EA3-403E-A507-8D8C54C9C4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9320603"/>
              </p:ext>
            </p:extLst>
          </p:nvPr>
        </p:nvGraphicFramePr>
        <p:xfrm>
          <a:off x="5076056" y="1774608"/>
          <a:ext cx="3399603" cy="18262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82" name="Equation" r:id="rId7" imgW="1536480" imgH="825480" progId="Equation.DSMT4">
                  <p:embed/>
                </p:oleObj>
              </mc:Choice>
              <mc:Fallback>
                <p:oleObj name="Equation" r:id="rId7" imgW="1536480" imgH="82548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8589DABA-F7DB-4BF4-8168-629BF942B3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76056" y="1774608"/>
                        <a:ext cx="3399603" cy="18262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0692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664281"/>
            <a:ext cx="5961063" cy="117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Polarization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3200400"/>
            <a:ext cx="3917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Plane wave propagating along +</a:t>
            </a:r>
            <a:r>
              <a:rPr lang="en-US" sz="2000" i="1" dirty="0">
                <a:solidFill>
                  <a:schemeClr val="tx2"/>
                </a:solidFill>
              </a:rPr>
              <a:t>z</a:t>
            </a:r>
            <a:r>
              <a:rPr lang="en-US" sz="2000" dirty="0">
                <a:solidFill>
                  <a:schemeClr val="tx2"/>
                </a:solidFill>
              </a:rPr>
              <a:t> 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0" y="2819400"/>
            <a:ext cx="36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F497D"/>
                </a:solidFill>
              </a:rPr>
              <a:t>If: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0" y="3657600"/>
            <a:ext cx="564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F497D"/>
                </a:solidFill>
              </a:rPr>
              <a:t>then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" y="3657600"/>
            <a:ext cx="4335417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1200" y="2895600"/>
            <a:ext cx="1447799" cy="81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46189" y="3962400"/>
            <a:ext cx="4521611" cy="2870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/>
        </p:nvCxnSpPr>
        <p:spPr>
          <a:xfrm>
            <a:off x="3482786" y="2253456"/>
            <a:ext cx="25656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28600" y="2514600"/>
            <a:ext cx="277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021937" y="5058344"/>
            <a:ext cx="407064" cy="809055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815769" y="5936228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Generally complex numbers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42067" y="2556974"/>
            <a:ext cx="1729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difference</a:t>
            </a:r>
          </a:p>
        </p:txBody>
      </p:sp>
      <p:sp>
        <p:nvSpPr>
          <p:cNvPr id="18" name="Down Arrow 17"/>
          <p:cNvSpPr/>
          <p:nvPr/>
        </p:nvSpPr>
        <p:spPr>
          <a:xfrm rot="3408051" flipV="1">
            <a:off x="7367128" y="2830645"/>
            <a:ext cx="175272" cy="594360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731638" y="4439183"/>
                <a:ext cx="2019784" cy="3319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0        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638" y="4439183"/>
                <a:ext cx="2019784" cy="331950"/>
              </a:xfrm>
              <a:prstGeom prst="rect">
                <a:avLst/>
              </a:prstGeom>
              <a:blipFill rotWithShape="0">
                <a:blip r:embed="rId6"/>
                <a:stretch>
                  <a:fillRect l="-904" r="-210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C4AD942-A4D9-4C75-99B2-40403E5EB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Polarization State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1" y="1905000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366FF"/>
                </a:solidFill>
              </a:rPr>
              <a:t>Polarization </a:t>
            </a:r>
            <a:r>
              <a:rPr lang="en-US" sz="2400" dirty="0">
                <a:solidFill>
                  <a:srgbClr val="FF0000"/>
                </a:solidFill>
              </a:rPr>
              <a:t>state</a:t>
            </a:r>
            <a:r>
              <a:rPr lang="en-US" sz="2400" dirty="0">
                <a:solidFill>
                  <a:srgbClr val="3366FF"/>
                </a:solidFill>
              </a:rPr>
              <a:t> describes the trace of </a:t>
            </a:r>
            <a:r>
              <a:rPr lang="en-US" sz="2400" b="1" dirty="0">
                <a:solidFill>
                  <a:srgbClr val="3366FF"/>
                </a:solidFill>
              </a:rPr>
              <a:t>E</a:t>
            </a:r>
            <a:r>
              <a:rPr lang="en-US" sz="2400" dirty="0">
                <a:solidFill>
                  <a:srgbClr val="3366FF"/>
                </a:solidFill>
              </a:rPr>
              <a:t> as a function of time </a:t>
            </a:r>
          </a:p>
          <a:p>
            <a:r>
              <a:rPr lang="en-US" sz="2400" dirty="0">
                <a:solidFill>
                  <a:srgbClr val="3366FF"/>
                </a:solidFill>
              </a:rPr>
              <a:t>at a fixed </a:t>
            </a:r>
            <a:r>
              <a:rPr lang="en-US" sz="2400" i="1" dirty="0" err="1">
                <a:solidFill>
                  <a:srgbClr val="3366FF"/>
                </a:solidFill>
              </a:rPr>
              <a:t>z</a:t>
            </a:r>
            <a:r>
              <a:rPr lang="en-US" sz="2400" dirty="0">
                <a:solidFill>
                  <a:srgbClr val="3366FF"/>
                </a:solidFill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4025" y="3421797"/>
            <a:ext cx="4467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Magnitude </a:t>
            </a:r>
            <a:r>
              <a:rPr lang="zh-CN" altLang="en-US" sz="2400" dirty="0">
                <a:solidFill>
                  <a:srgbClr val="FF0000"/>
                </a:solidFill>
              </a:rPr>
              <a:t>（</a:t>
            </a:r>
            <a:r>
              <a:rPr lang="en-US" altLang="zh-CN" sz="2400" dirty="0">
                <a:solidFill>
                  <a:srgbClr val="FF0000"/>
                </a:solidFill>
              </a:rPr>
              <a:t>not amplitude</a:t>
            </a:r>
            <a:r>
              <a:rPr lang="zh-CN" altLang="en-US" sz="2400" dirty="0">
                <a:solidFill>
                  <a:srgbClr val="FF0000"/>
                </a:solidFill>
              </a:rPr>
              <a:t>）</a:t>
            </a:r>
            <a:r>
              <a:rPr lang="en-US" sz="2400" dirty="0">
                <a:solidFill>
                  <a:srgbClr val="FF0000"/>
                </a:solidFill>
              </a:rPr>
              <a:t> of </a:t>
            </a:r>
            <a:r>
              <a:rPr lang="en-US" sz="2400" b="1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91200" y="3352800"/>
            <a:ext cx="218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Inclination Angle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4025" y="4191000"/>
            <a:ext cx="4498975" cy="1478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399" y="4038600"/>
            <a:ext cx="3217331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943433" y="2321576"/>
            <a:ext cx="961567" cy="34542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642560C-9F99-4150-8F60-10595989F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57150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Polarization:</a:t>
            </a:r>
            <a:br>
              <a:rPr lang="en-US" dirty="0"/>
            </a:b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42999"/>
            <a:ext cx="5105400" cy="509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b="13793"/>
          <a:stretch/>
        </p:blipFill>
        <p:spPr bwMode="auto">
          <a:xfrm>
            <a:off x="5088682" y="152400"/>
            <a:ext cx="3934797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6200" y="6096000"/>
            <a:ext cx="51721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829183" y="3039070"/>
            <a:ext cx="2286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 traces a line</a:t>
            </a:r>
            <a:r>
              <a:rPr lang="en-US" dirty="0"/>
              <a:t>( </a:t>
            </a:r>
            <a:r>
              <a:rPr lang="en-US" dirty="0">
                <a:solidFill>
                  <a:schemeClr val="tx2"/>
                </a:solidFill>
              </a:rPr>
              <a:t>in blue) </a:t>
            </a:r>
            <a:r>
              <a:rPr lang="en-US" dirty="0">
                <a:solidFill>
                  <a:srgbClr val="FF0000"/>
                </a:solidFill>
              </a:rPr>
              <a:t>as the wave traverses a fixed plane </a:t>
            </a:r>
          </a:p>
        </p:txBody>
      </p:sp>
      <p:pic>
        <p:nvPicPr>
          <p:cNvPr id="7" name="Picture 6" descr="del0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635000"/>
            <a:ext cx="977900" cy="444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87654" y="609600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or</a:t>
            </a:r>
          </a:p>
        </p:txBody>
      </p:sp>
      <p:pic>
        <p:nvPicPr>
          <p:cNvPr id="9" name="Picture 8" descr="delpi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4838" y="647700"/>
            <a:ext cx="939800" cy="4191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10000" y="6096000"/>
            <a:ext cx="5334000" cy="7620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210300" y="561909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Special cases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56E835-6417-47AB-A1A1-35696D09C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49154" name="Picture 2" descr="See the source image">
            <a:extLst>
              <a:ext uri="{FF2B5EF4-FFF2-40B4-BE49-F238E27FC236}">
                <a16:creationId xmlns:a16="http://schemas.microsoft.com/office/drawing/2014/main" id="{860A36ED-6926-4C5F-BD9D-1930C99EDD9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25" y="2388925"/>
            <a:ext cx="42481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5334000" cy="990600"/>
          </a:xfrm>
        </p:spPr>
        <p:txBody>
          <a:bodyPr/>
          <a:lstStyle/>
          <a:p>
            <a:r>
              <a:rPr lang="en-US" dirty="0"/>
              <a:t>Circular Polarization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981200"/>
            <a:ext cx="5486400" cy="1384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3" cstate="print"/>
          <a:srcRect l="9778"/>
          <a:stretch/>
        </p:blipFill>
        <p:spPr bwMode="auto">
          <a:xfrm>
            <a:off x="6248399" y="228600"/>
            <a:ext cx="2812509" cy="6543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457200" y="1524000"/>
            <a:ext cx="32002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Polarization Handedness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608" y="3222410"/>
            <a:ext cx="2905125" cy="18097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90800" y="2232710"/>
            <a:ext cx="1533525" cy="34542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00600"/>
            <a:ext cx="2905125" cy="1809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88008" y="3461882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Left-hand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09924" y="5811705"/>
            <a:ext cx="1514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Right-hand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755EAD-F5AE-407C-8E98-190962D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4" name="Rectangle 7"/>
          <p:cNvSpPr/>
          <p:nvPr/>
        </p:nvSpPr>
        <p:spPr>
          <a:xfrm>
            <a:off x="4097003" y="2736515"/>
            <a:ext cx="1533525" cy="34542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6136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LH Circular Polarization: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399" y="1197922"/>
            <a:ext cx="5715001" cy="1773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3" cstate="print"/>
          <a:srcRect b="40620"/>
          <a:stretch/>
        </p:blipFill>
        <p:spPr bwMode="auto">
          <a:xfrm>
            <a:off x="0" y="3048001"/>
            <a:ext cx="5804382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crc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574916"/>
            <a:ext cx="3505200" cy="568084"/>
          </a:xfrm>
          <a:prstGeom prst="rect">
            <a:avLst/>
          </a:prstGeom>
        </p:spPr>
      </p:pic>
      <p:pic>
        <p:nvPicPr>
          <p:cNvPr id="10" name="Picture 9" descr="7.21a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2354" y="838200"/>
            <a:ext cx="3151646" cy="2895600"/>
          </a:xfrm>
          <a:prstGeom prst="rect">
            <a:avLst/>
          </a:prstGeom>
        </p:spPr>
      </p:pic>
      <p:pic>
        <p:nvPicPr>
          <p:cNvPr id="11" name="Picture 10" descr="blank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400" y="2362200"/>
            <a:ext cx="838200" cy="533400"/>
          </a:xfrm>
          <a:prstGeom prst="rect">
            <a:avLst/>
          </a:prstGeom>
        </p:spPr>
      </p:pic>
      <p:pic>
        <p:nvPicPr>
          <p:cNvPr id="12" name="Picture 11" descr="blank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400" y="4038600"/>
            <a:ext cx="838200" cy="381001"/>
          </a:xfrm>
          <a:prstGeom prst="rect">
            <a:avLst/>
          </a:prstGeom>
        </p:spPr>
      </p:pic>
      <p:pic>
        <p:nvPicPr>
          <p:cNvPr id="13" name="Picture 12" descr="blank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1581" y="6248400"/>
            <a:ext cx="1062037" cy="450850"/>
          </a:xfrm>
          <a:prstGeom prst="rect">
            <a:avLst/>
          </a:prstGeom>
        </p:spPr>
      </p:pic>
      <p:pic>
        <p:nvPicPr>
          <p:cNvPr id="14" name="Picture 13" descr="eq7.56b.tif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7182" y="4800600"/>
            <a:ext cx="3376818" cy="174625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781800" y="6248400"/>
            <a:ext cx="1143000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25908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06720" y="6324600"/>
            <a:ext cx="228600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267200" y="501687"/>
            <a:ext cx="243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 is 90° ahead of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36211" y="6346795"/>
            <a:ext cx="2294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 magnitude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24500" y="3755194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of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 needs to take T/4 to become the current phase of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606A06E-0888-436B-A99E-EF65512A8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858328"/>
            <a:ext cx="4314825" cy="470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928195" y="6015335"/>
            <a:ext cx="2500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Guided EM Waves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632460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5203825" y="6015335"/>
            <a:ext cx="31781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srgbClr val="FF0000"/>
                </a:solidFill>
              </a:rPr>
              <a:t>Unbounded EM Waves</a:t>
            </a:r>
          </a:p>
        </p:txBody>
      </p:sp>
      <p:pic>
        <p:nvPicPr>
          <p:cNvPr id="9" name="Picture 8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2743200"/>
            <a:ext cx="4419600" cy="838200"/>
          </a:xfrm>
          <a:prstGeom prst="rect">
            <a:avLst/>
          </a:prstGeom>
        </p:spPr>
      </p:pic>
      <p:pic>
        <p:nvPicPr>
          <p:cNvPr id="307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106980"/>
            <a:ext cx="3429000" cy="5903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B748842-1281-4BBD-897A-C9546C733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136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RH Circular Polarization: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676400"/>
            <a:ext cx="5275383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 rotWithShape="1">
          <a:blip r:embed="rId3" cstate="print"/>
          <a:srcRect t="49764"/>
          <a:stretch/>
        </p:blipFill>
        <p:spPr bwMode="auto">
          <a:xfrm>
            <a:off x="6019800" y="2667000"/>
            <a:ext cx="3048000" cy="321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crc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51116"/>
            <a:ext cx="3505200" cy="568084"/>
          </a:xfrm>
          <a:prstGeom prst="rect">
            <a:avLst/>
          </a:prstGeom>
        </p:spPr>
      </p:pic>
      <p:pic>
        <p:nvPicPr>
          <p:cNvPr id="9" name="Picture 8" descr="del-pi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698500"/>
            <a:ext cx="1467853" cy="4572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676400" y="3048000"/>
            <a:ext cx="3886200" cy="5334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284783" y="549804"/>
            <a:ext cx="243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 is 90° ahead of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B32C3C-D3BC-4E4A-B6BC-0DAA960E7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4600" y="1"/>
            <a:ext cx="2819400" cy="2930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249" y="3810000"/>
            <a:ext cx="6858001" cy="2791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blank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69939" y="6273961"/>
            <a:ext cx="762000" cy="381000"/>
          </a:xfrm>
          <a:prstGeom prst="rect">
            <a:avLst/>
          </a:prstGeom>
        </p:spPr>
      </p:pic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514600"/>
            <a:ext cx="7048500" cy="1320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0772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038332-9F49-4315-A8EB-07F4E77E3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990600"/>
          </a:xfrm>
        </p:spPr>
        <p:txBody>
          <a:bodyPr/>
          <a:lstStyle/>
          <a:p>
            <a:r>
              <a:rPr lang="en-US" dirty="0"/>
              <a:t>Example 7-2 cont.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" y="1447800"/>
            <a:ext cx="4191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Wave with electric field magnitude</a:t>
            </a:r>
          </a:p>
          <a:p>
            <a:r>
              <a:rPr lang="en-US" sz="2000" dirty="0">
                <a:solidFill>
                  <a:srgbClr val="FF0000"/>
                </a:solidFill>
              </a:rPr>
              <a:t>of 3 (mV/</a:t>
            </a:r>
            <a:r>
              <a:rPr lang="en-US" sz="2000" dirty="0" err="1">
                <a:solidFill>
                  <a:srgbClr val="FF0000"/>
                </a:solidFill>
              </a:rPr>
              <a:t>m</a:t>
            </a:r>
            <a:r>
              <a:rPr lang="en-US" sz="2000" dirty="0">
                <a:solidFill>
                  <a:srgbClr val="FF0000"/>
                </a:solidFill>
              </a:rPr>
              <a:t>)  traveling in the +</a:t>
            </a:r>
            <a:r>
              <a:rPr lang="en-US" sz="2000" i="1" dirty="0" err="1">
                <a:solidFill>
                  <a:srgbClr val="FF0000"/>
                </a:solidFill>
              </a:rPr>
              <a:t>y</a:t>
            </a:r>
            <a:r>
              <a:rPr lang="en-US" sz="2000" i="1" dirty="0">
                <a:solidFill>
                  <a:srgbClr val="FF0000"/>
                </a:solidFill>
              </a:rPr>
              <a:t>-direction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9" name="Content Placeholder 8" descr="ex7.3b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3736" b="-3736"/>
          <a:stretch>
            <a:fillRect/>
          </a:stretch>
        </p:blipFill>
        <p:spPr>
          <a:xfrm>
            <a:off x="4019229" y="1600200"/>
            <a:ext cx="5113148" cy="2819400"/>
          </a:xfrm>
        </p:spPr>
      </p:pic>
      <p:pic>
        <p:nvPicPr>
          <p:cNvPr id="10" name="Picture 9" descr="ex7.3a.tiff"/>
          <p:cNvPicPr>
            <a:picLocks noChangeAspect="1"/>
          </p:cNvPicPr>
          <p:nvPr/>
        </p:nvPicPr>
        <p:blipFill rotWithShape="1">
          <a:blip r:embed="rId3"/>
          <a:srcRect t="4196"/>
          <a:stretch/>
        </p:blipFill>
        <p:spPr>
          <a:xfrm>
            <a:off x="76200" y="2438400"/>
            <a:ext cx="4876800" cy="4267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001000" y="62484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8DF735C-E525-4689-949F-87B47A41B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990600"/>
          </a:xfrm>
        </p:spPr>
        <p:txBody>
          <a:bodyPr/>
          <a:lstStyle/>
          <a:p>
            <a:r>
              <a:rPr lang="en-US" dirty="0"/>
              <a:t>Example 7-2 cont.</a:t>
            </a:r>
          </a:p>
        </p:txBody>
      </p:sp>
      <p:pic>
        <p:nvPicPr>
          <p:cNvPr id="7" name="Content Placeholder 6" descr="ex7.3c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37665" r="-37665"/>
          <a:stretch>
            <a:fillRect/>
          </a:stretch>
        </p:blipFill>
        <p:spPr>
          <a:xfrm>
            <a:off x="-762000" y="1850620"/>
            <a:ext cx="4191000" cy="2310925"/>
          </a:xfrm>
        </p:spPr>
      </p:pic>
      <p:pic>
        <p:nvPicPr>
          <p:cNvPr id="8" name="Picture 7" descr="ex7.3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524000"/>
            <a:ext cx="6096000" cy="2478617"/>
          </a:xfrm>
          <a:prstGeom prst="rect">
            <a:avLst/>
          </a:prstGeom>
        </p:spPr>
      </p:pic>
      <p:pic>
        <p:nvPicPr>
          <p:cNvPr id="9" name="Picture 8" descr="ex7.3f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281" y="4191000"/>
            <a:ext cx="5973719" cy="2455862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6FDCA1F-2846-454D-A443-3C4D10CCB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37" y="5499887"/>
            <a:ext cx="6923363" cy="1358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Elliptical Polarization: </a:t>
            </a:r>
            <a:r>
              <a:rPr lang="en-US" dirty="0">
                <a:solidFill>
                  <a:srgbClr val="FF0000"/>
                </a:solidFill>
              </a:rPr>
              <a:t>General Case</a:t>
            </a:r>
          </a:p>
        </p:txBody>
      </p:sp>
      <p:pic>
        <p:nvPicPr>
          <p:cNvPr id="8" name="Picture 7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10200"/>
            <a:ext cx="5867400" cy="457200"/>
          </a:xfrm>
          <a:prstGeom prst="rect">
            <a:avLst/>
          </a:prstGeom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2786568"/>
            <a:ext cx="4343400" cy="2090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95077" y="4950625"/>
            <a:ext cx="1933923" cy="68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31583" y="2057400"/>
            <a:ext cx="4636217" cy="304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6200" y="1600200"/>
            <a:ext cx="777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Linear and circular polarizations are special cases of elliptical polarization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86201" y="1636956"/>
            <a:ext cx="1371600" cy="34542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C441E3D-2519-4F05-8D61-FF36030C1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1" name="Rectangle 9"/>
          <p:cNvSpPr/>
          <p:nvPr/>
        </p:nvSpPr>
        <p:spPr>
          <a:xfrm>
            <a:off x="3450804" y="5855143"/>
            <a:ext cx="1371600" cy="34542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9"/>
          <p:cNvSpPr/>
          <p:nvPr/>
        </p:nvSpPr>
        <p:spPr>
          <a:xfrm>
            <a:off x="251520" y="6486955"/>
            <a:ext cx="1371600" cy="34542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2401"/>
            <a:ext cx="6172200" cy="6688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7724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2D80B51-D13C-4ADF-BCD0-73BA5D4F9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l="46489" r="12600" b="52174"/>
          <a:stretch/>
        </p:blipFill>
        <p:spPr bwMode="auto">
          <a:xfrm>
            <a:off x="990600" y="2971800"/>
            <a:ext cx="1676401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22721" y="1676400"/>
            <a:ext cx="5745079" cy="3358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57200" y="228600"/>
            <a:ext cx="3522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Example 7-3 cont.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t="54348"/>
          <a:stretch/>
        </p:blipFill>
        <p:spPr bwMode="auto">
          <a:xfrm>
            <a:off x="381000" y="5063746"/>
            <a:ext cx="4097729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C2233E0-D6FE-4DE3-B43C-19FFF3728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" y="1604975"/>
            <a:ext cx="5988063" cy="17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Lossy</a:t>
            </a:r>
            <a:r>
              <a:rPr lang="en-US" dirty="0"/>
              <a:t> Media</a:t>
            </a: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3581401"/>
            <a:ext cx="6041232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7696200" y="6096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15140" y="4308484"/>
            <a:ext cx="1143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Lossless</a:t>
            </a:r>
            <a:endParaRPr lang="zh-CN" altLang="en-US" sz="2000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6715140" y="4808550"/>
          <a:ext cx="152558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12" name="公式" r:id="rId5" imgW="761760" imgH="203040" progId="Equation.3">
                  <p:embed/>
                </p:oleObj>
              </mc:Choice>
              <mc:Fallback>
                <p:oleObj name="公式" r:id="rId5" imgW="761760" imgH="203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5140" y="4808550"/>
                        <a:ext cx="1525588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CC215C4-72BB-4873-9583-D6AF72C3D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EAB5C4A-4726-469E-AD60-A356D448271D}"/>
              </a:ext>
            </a:extLst>
          </p:cNvPr>
          <p:cNvSpPr txBox="1"/>
          <p:nvPr/>
        </p:nvSpPr>
        <p:spPr>
          <a:xfrm>
            <a:off x="1331640" y="484561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Definition</a:t>
            </a:r>
            <a:endParaRPr lang="zh-CN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Lossy</a:t>
            </a:r>
            <a:r>
              <a:rPr lang="en-US" dirty="0"/>
              <a:t> Media</a:t>
            </a:r>
          </a:p>
        </p:txBody>
      </p:sp>
      <p:pic>
        <p:nvPicPr>
          <p:cNvPr id="7" name="Picture 6" descr="blank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77160" y="2438400"/>
            <a:ext cx="1347240" cy="533400"/>
          </a:xfrm>
          <a:prstGeom prst="rect">
            <a:avLst/>
          </a:prstGeom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676399"/>
            <a:ext cx="5708670" cy="518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099048" y="5120358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Both are positive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86512" y="6215082"/>
            <a:ext cx="2214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Check when </a:t>
            </a:r>
            <a:r>
              <a:rPr lang="el-GR" altLang="zh-CN" sz="2000" dirty="0">
                <a:latin typeface="Times New Roman" pitchFamily="18" charset="0"/>
                <a:cs typeface="Times New Roman" pitchFamily="18" charset="0"/>
              </a:rPr>
              <a:t>ε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” = 0</a:t>
            </a: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0146F2-B5F0-43D0-BB20-B3583DD40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676400"/>
            <a:ext cx="2743200" cy="614067"/>
          </a:xfrm>
        </p:spPr>
        <p:txBody>
          <a:bodyPr/>
          <a:lstStyle/>
          <a:p>
            <a:pPr>
              <a:buNone/>
            </a:pPr>
            <a:r>
              <a:rPr lang="en-US" sz="3200" b="1" dirty="0">
                <a:solidFill>
                  <a:srgbClr val="FF0000"/>
                </a:solidFill>
              </a:rPr>
              <a:t>E</a:t>
            </a:r>
            <a:r>
              <a:rPr lang="en-US" sz="3200" dirty="0">
                <a:solidFill>
                  <a:srgbClr val="FF0000"/>
                </a:solidFill>
              </a:rPr>
              <a:t> and </a:t>
            </a:r>
            <a:r>
              <a:rPr lang="en-US" sz="3200" b="1" dirty="0">
                <a:solidFill>
                  <a:srgbClr val="FF0000"/>
                </a:solidFill>
              </a:rPr>
              <a:t>H</a:t>
            </a:r>
            <a:r>
              <a:rPr lang="en-US" sz="3200" dirty="0">
                <a:solidFill>
                  <a:srgbClr val="FF0000"/>
                </a:solidFill>
              </a:rPr>
              <a:t> fields:</a:t>
            </a:r>
          </a:p>
          <a:p>
            <a:endParaRPr lang="en-US" dirty="0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2362201"/>
            <a:ext cx="6555663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82296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02027" y="2348876"/>
            <a:ext cx="2328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propagation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84E217-1553-4E57-B94B-35628FC24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39</a:t>
            </a:fld>
            <a:endParaRPr 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E6E28D1-5885-4224-9B7F-7D087F932E2F}"/>
              </a:ext>
            </a:extLst>
          </p:cNvPr>
          <p:cNvCxnSpPr>
            <a:cxnSpLocks/>
            <a:endCxn id="12" idx="2"/>
          </p:cNvCxnSpPr>
          <p:nvPr/>
        </p:nvCxnSpPr>
        <p:spPr>
          <a:xfrm flipH="1" flipV="1">
            <a:off x="3242255" y="1956902"/>
            <a:ext cx="561275" cy="4852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6958124-93B4-4C9A-8FE0-8E859F244790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4136763" y="1956902"/>
            <a:ext cx="350988" cy="4852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00928C2-E3DD-4F27-BED0-1CD723B87CC8}"/>
              </a:ext>
            </a:extLst>
          </p:cNvPr>
          <p:cNvSpPr txBox="1"/>
          <p:nvPr/>
        </p:nvSpPr>
        <p:spPr>
          <a:xfrm>
            <a:off x="2694401" y="1556792"/>
            <a:ext cx="1095707" cy="4001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/>
              <a:t>Direction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B4FDC76-3384-4CBE-A6EF-E61B769C47B4}"/>
              </a:ext>
            </a:extLst>
          </p:cNvPr>
          <p:cNvSpPr txBox="1"/>
          <p:nvPr/>
        </p:nvSpPr>
        <p:spPr>
          <a:xfrm>
            <a:off x="3862130" y="1556792"/>
            <a:ext cx="1251241" cy="4001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/>
              <a:t>Amplitude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979BFC9-538F-42E4-8395-B7E27237B31A}"/>
              </a:ext>
            </a:extLst>
          </p:cNvPr>
          <p:cNvSpPr txBox="1"/>
          <p:nvPr/>
        </p:nvSpPr>
        <p:spPr>
          <a:xfrm>
            <a:off x="6617190" y="1556792"/>
            <a:ext cx="1497547" cy="4001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/>
              <a:t>Propagation</a:t>
            </a:r>
            <a:endParaRPr lang="zh-CN" altLang="en-US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7E42DFFE-796E-482A-A9A8-F7136AA3662B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4640962" y="1956902"/>
            <a:ext cx="1214943" cy="4852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99B63038-3CC5-4969-B0D9-7E6DE7B8B817}"/>
              </a:ext>
            </a:extLst>
          </p:cNvPr>
          <p:cNvSpPr txBox="1"/>
          <p:nvPr/>
        </p:nvSpPr>
        <p:spPr>
          <a:xfrm>
            <a:off x="5171971" y="1556792"/>
            <a:ext cx="1367867" cy="4001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/>
              <a:t>Attenuation</a:t>
            </a:r>
            <a:endParaRPr lang="zh-CN" altLang="en-US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80625D2-9972-4E0B-BFC4-C339F4EBF332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5340771" y="1956902"/>
            <a:ext cx="2025193" cy="4694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Time-Harmonic Fields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1569535"/>
            <a:ext cx="3755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sinusoidal time variations: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4149080"/>
            <a:ext cx="2740343" cy="2053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798" y="1569535"/>
            <a:ext cx="4502250" cy="65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976" y="5173577"/>
            <a:ext cx="2794500" cy="36213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BA1BF0-6648-4FAD-9226-8490262C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7FE491-B424-4DD1-870C-C8071B638B07}"/>
              </a:ext>
            </a:extLst>
          </p:cNvPr>
          <p:cNvSpPr txBox="1"/>
          <p:nvPr/>
        </p:nvSpPr>
        <p:spPr>
          <a:xfrm>
            <a:off x="467544" y="3285857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For a linear, isotropic, and homogeneous medium with </a:t>
            </a:r>
            <a:r>
              <a:rPr lang="el-GR" altLang="zh-CN" sz="2400" dirty="0">
                <a:solidFill>
                  <a:srgbClr val="FF0000"/>
                </a:solidFill>
              </a:rPr>
              <a:t>ε</a:t>
            </a:r>
            <a:r>
              <a:rPr lang="en-US" altLang="zh-CN" sz="2400" dirty="0">
                <a:solidFill>
                  <a:srgbClr val="FF0000"/>
                </a:solidFill>
              </a:rPr>
              <a:t> and </a:t>
            </a:r>
            <a:r>
              <a:rPr lang="el-GR" altLang="zh-CN" sz="2400" dirty="0">
                <a:solidFill>
                  <a:srgbClr val="FF0000"/>
                </a:solidFill>
              </a:rPr>
              <a:t>μ</a:t>
            </a:r>
            <a:r>
              <a:rPr lang="en-US" altLang="zh-CN" sz="2400" dirty="0">
                <a:solidFill>
                  <a:srgbClr val="FF0000"/>
                </a:solidFill>
              </a:rPr>
              <a:t>, the Maxwell’s equations in phasor form are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74612CE-DDE0-4212-BD2A-909A4FEF7E28}"/>
              </a:ext>
            </a:extLst>
          </p:cNvPr>
          <p:cNvCxnSpPr/>
          <p:nvPr/>
        </p:nvCxnSpPr>
        <p:spPr>
          <a:xfrm>
            <a:off x="8244408" y="2024904"/>
            <a:ext cx="0" cy="540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D2F5CD03-2A1F-431A-861D-20D855E357B5}"/>
              </a:ext>
            </a:extLst>
          </p:cNvPr>
          <p:cNvSpPr txBox="1"/>
          <p:nvPr/>
        </p:nvSpPr>
        <p:spPr>
          <a:xfrm>
            <a:off x="6804248" y="2535287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Time dependence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1032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447800"/>
            <a:ext cx="8613648" cy="4495800"/>
          </a:xfrm>
        </p:spPr>
        <p:txBody>
          <a:bodyPr/>
          <a:lstStyle/>
          <a:p>
            <a:pPr>
              <a:buNone/>
            </a:pPr>
            <a:r>
              <a:rPr lang="en-US" sz="3200" b="1" dirty="0">
                <a:solidFill>
                  <a:srgbClr val="FF0000"/>
                </a:solidFill>
              </a:rPr>
              <a:t> </a:t>
            </a:r>
            <a:endParaRPr lang="en-US" sz="320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1752600"/>
            <a:ext cx="1760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Magnitude of </a:t>
            </a:r>
            <a:r>
              <a:rPr lang="en-US" sz="2000" i="1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1000" y="3581400"/>
            <a:ext cx="1690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Skin depth</a:t>
            </a:r>
          </a:p>
        </p:txBody>
      </p:sp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286000"/>
            <a:ext cx="3861968" cy="347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4191000"/>
            <a:ext cx="5161509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28946" y="1219200"/>
            <a:ext cx="5015054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0A9232-9E71-4F1E-B6C9-780CB56AC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352" y="228600"/>
            <a:ext cx="87660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Low and High Frequency Approximations</a:t>
            </a:r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711" y="1600200"/>
            <a:ext cx="9004579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1752600" y="6366330"/>
            <a:ext cx="381000" cy="287453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486400" y="6366331"/>
            <a:ext cx="381000" cy="287453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4"/>
          <p:cNvSpPr/>
          <p:nvPr/>
        </p:nvSpPr>
        <p:spPr>
          <a:xfrm>
            <a:off x="6143636" y="4857760"/>
            <a:ext cx="857256" cy="500066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3238195-AFF1-45C4-97F2-597361935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612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7-4:  </a:t>
            </a:r>
            <a:r>
              <a:rPr lang="en-US" dirty="0">
                <a:solidFill>
                  <a:srgbClr val="FF0000"/>
                </a:solidFill>
              </a:rPr>
              <a:t>Plane Wave in Seawater</a:t>
            </a:r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52599"/>
            <a:ext cx="6248399" cy="5011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305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7001D2C-18E2-4F25-9BF3-88DD89E20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612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7-4:  </a:t>
            </a:r>
            <a:r>
              <a:rPr lang="en-US" dirty="0">
                <a:solidFill>
                  <a:srgbClr val="FF0000"/>
                </a:solidFill>
              </a:rPr>
              <a:t>Plane Wave in Seawater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600200"/>
            <a:ext cx="6248400" cy="5239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305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196FC1F-99DB-470F-95B1-7D583DED7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43</a:t>
            </a:fld>
            <a:endParaRPr 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514628B-599E-4473-A9FD-51C08B91A735}"/>
              </a:ext>
            </a:extLst>
          </p:cNvPr>
          <p:cNvCxnSpPr/>
          <p:nvPr/>
        </p:nvCxnSpPr>
        <p:spPr>
          <a:xfrm>
            <a:off x="1475656" y="3573016"/>
            <a:ext cx="464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612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7-4:  </a:t>
            </a:r>
            <a:r>
              <a:rPr lang="en-US" dirty="0">
                <a:solidFill>
                  <a:srgbClr val="FF0000"/>
                </a:solidFill>
              </a:rPr>
              <a:t>Plane Wave in Seawater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05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pic>
        <p:nvPicPr>
          <p:cNvPr id="7" name="Content Placeholder 6" descr="eq7.80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1783" b="-1783"/>
          <a:stretch>
            <a:fillRect/>
          </a:stretch>
        </p:blipFill>
        <p:spPr>
          <a:xfrm>
            <a:off x="152400" y="1447800"/>
            <a:ext cx="6633275" cy="3657600"/>
          </a:xfrm>
        </p:spPr>
      </p:pic>
      <p:sp>
        <p:nvSpPr>
          <p:cNvPr id="6" name="Rectangle 4"/>
          <p:cNvSpPr/>
          <p:nvPr/>
        </p:nvSpPr>
        <p:spPr>
          <a:xfrm>
            <a:off x="3071802" y="4572008"/>
            <a:ext cx="785818" cy="35719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478EE70-EC60-4B85-9405-8B793E76A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152400"/>
            <a:ext cx="84612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7-4:  </a:t>
            </a:r>
            <a:r>
              <a:rPr lang="en-US" dirty="0">
                <a:solidFill>
                  <a:srgbClr val="FF0000"/>
                </a:solidFill>
              </a:rPr>
              <a:t>Plane Wave in Seawater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05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pic>
        <p:nvPicPr>
          <p:cNvPr id="8" name="Content Placeholder 7" descr="eq8.81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64362" r="-64362"/>
          <a:stretch>
            <a:fillRect/>
          </a:stretch>
        </p:blipFill>
        <p:spPr>
          <a:xfrm>
            <a:off x="-2438400" y="761999"/>
            <a:ext cx="10820400" cy="5966389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7281F6A-52DF-48D0-9771-34DCD9C15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612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7-4:  </a:t>
            </a:r>
            <a:r>
              <a:rPr lang="en-US" dirty="0">
                <a:solidFill>
                  <a:srgbClr val="FF0000"/>
                </a:solidFill>
              </a:rPr>
              <a:t>Plane Wave in Seawater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05800" y="6477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8" name="Content Placeholder 7" descr="eq8.82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-744" r="-4749"/>
          <a:stretch/>
        </p:blipFill>
        <p:spPr>
          <a:xfrm>
            <a:off x="762000" y="1524000"/>
            <a:ext cx="5943600" cy="5166389"/>
          </a:xfrm>
        </p:spPr>
      </p:pic>
      <p:sp>
        <p:nvSpPr>
          <p:cNvPr id="9" name="Rectangle 8"/>
          <p:cNvSpPr/>
          <p:nvPr/>
        </p:nvSpPr>
        <p:spPr>
          <a:xfrm>
            <a:off x="2057400" y="5928389"/>
            <a:ext cx="3124200" cy="762000"/>
          </a:xfrm>
          <a:prstGeom prst="rect">
            <a:avLst/>
          </a:prstGeom>
          <a:solidFill>
            <a:schemeClr val="accent1">
              <a:alpha val="0"/>
            </a:schemeClr>
          </a:solidFill>
          <a:ln w="32258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3AEE7F7-44BC-464B-B68B-02E00C7B0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mod75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45" b="-3645"/>
          <a:stretch>
            <a:fillRect/>
          </a:stretch>
        </p:blipFill>
        <p:spPr>
          <a:xfrm>
            <a:off x="207444" y="1066800"/>
            <a:ext cx="8912352" cy="4914288"/>
          </a:xfr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60A3B68-AAB8-40CB-8473-C624AF08B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Density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1752600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Poynting vector: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2400" y="3124200"/>
            <a:ext cx="3832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Total power intercepted by A: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" y="5181600"/>
            <a:ext cx="376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Time-average power density:</a:t>
            </a:r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209473"/>
            <a:ext cx="25908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505200"/>
            <a:ext cx="2762250" cy="87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5767873"/>
            <a:ext cx="4343400" cy="709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67200" y="2438400"/>
            <a:ext cx="4224184" cy="267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6FD3E51-C157-42B0-80F3-4778842C9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/>
              <a:t>Plane Wave in Lossless Medium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1562296"/>
            <a:ext cx="4221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a plane wave with </a:t>
            </a:r>
            <a:r>
              <a:rPr lang="en-US" sz="2400" b="1" dirty="0">
                <a:solidFill>
                  <a:srgbClr val="FF0000"/>
                </a:solidFill>
              </a:rPr>
              <a:t>E H</a:t>
            </a:r>
            <a:r>
              <a:rPr lang="en-US" sz="2400" dirty="0">
                <a:solidFill>
                  <a:srgbClr val="FF0000"/>
                </a:solidFill>
              </a:rPr>
              <a:t> field 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6844" y="3831431"/>
            <a:ext cx="6971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 time-average power density carried by the wave is: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405" y="2060848"/>
            <a:ext cx="3495515" cy="952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4343387"/>
            <a:ext cx="4572000" cy="221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6202CD0-3424-4824-ACED-76C74A898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7" t="10943" r="2721"/>
          <a:stretch/>
        </p:blipFill>
        <p:spPr bwMode="auto">
          <a:xfrm>
            <a:off x="4211960" y="2037138"/>
            <a:ext cx="4781405" cy="1261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13">
            <a:extLst>
              <a:ext uri="{FF2B5EF4-FFF2-40B4-BE49-F238E27FC236}">
                <a16:creationId xmlns:a16="http://schemas.microsoft.com/office/drawing/2014/main" id="{19EC460A-8EB7-47D1-8266-0B69FB1684C4}"/>
              </a:ext>
            </a:extLst>
          </p:cNvPr>
          <p:cNvSpPr/>
          <p:nvPr/>
        </p:nvSpPr>
        <p:spPr>
          <a:xfrm>
            <a:off x="1547664" y="2633671"/>
            <a:ext cx="504056" cy="369333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5740BEC6-2E45-44F2-8668-7A55E7206BAE}"/>
              </a:ext>
            </a:extLst>
          </p:cNvPr>
          <p:cNvSpPr txBox="1"/>
          <p:nvPr/>
        </p:nvSpPr>
        <p:spPr>
          <a:xfrm>
            <a:off x="899592" y="3351608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Generally complex numbers</a:t>
            </a:r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4875F8F2-78D3-4FED-B2A8-B6E3BA70A787}"/>
              </a:ext>
            </a:extLst>
          </p:cNvPr>
          <p:cNvSpPr/>
          <p:nvPr/>
        </p:nvSpPr>
        <p:spPr>
          <a:xfrm>
            <a:off x="2555776" y="2627619"/>
            <a:ext cx="504056" cy="369333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箭头: 下 5">
            <a:extLst>
              <a:ext uri="{FF2B5EF4-FFF2-40B4-BE49-F238E27FC236}">
                <a16:creationId xmlns:a16="http://schemas.microsoft.com/office/drawing/2014/main" id="{73743CED-DEF4-4F6D-871B-E3F392E49BC0}"/>
              </a:ext>
            </a:extLst>
          </p:cNvPr>
          <p:cNvSpPr/>
          <p:nvPr/>
        </p:nvSpPr>
        <p:spPr>
          <a:xfrm>
            <a:off x="1673678" y="3063344"/>
            <a:ext cx="252028" cy="369332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下 14">
            <a:extLst>
              <a:ext uri="{FF2B5EF4-FFF2-40B4-BE49-F238E27FC236}">
                <a16:creationId xmlns:a16="http://schemas.microsoft.com/office/drawing/2014/main" id="{4DAE29FC-304E-4715-A608-14CEBD61C34C}"/>
              </a:ext>
            </a:extLst>
          </p:cNvPr>
          <p:cNvSpPr/>
          <p:nvPr/>
        </p:nvSpPr>
        <p:spPr>
          <a:xfrm>
            <a:off x="2681790" y="3063344"/>
            <a:ext cx="252028" cy="369332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Permittivity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7148"/>
          <a:stretch/>
        </p:blipFill>
        <p:spPr>
          <a:xfrm>
            <a:off x="3674038" y="1865210"/>
            <a:ext cx="853875" cy="270200"/>
          </a:xfrm>
          <a:prstGeom prst="rect">
            <a:avLst/>
          </a:prstGeom>
        </p:spPr>
      </p:pic>
      <p:pic>
        <p:nvPicPr>
          <p:cNvPr id="17" name="Picture 3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4" cstate="print"/>
          <a:srcRect l="27899" r="30253" b="80195"/>
          <a:stretch/>
        </p:blipFill>
        <p:spPr bwMode="auto">
          <a:xfrm>
            <a:off x="5257800" y="3581400"/>
            <a:ext cx="3200400" cy="705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 t="41394"/>
          <a:stretch/>
        </p:blipFill>
        <p:spPr bwMode="auto">
          <a:xfrm>
            <a:off x="2362200" y="4876800"/>
            <a:ext cx="6555105" cy="178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" y="1635775"/>
            <a:ext cx="4814316" cy="314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11D4BF-924B-48AB-B7C5-01DB0F25B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BDE16D8-5FB8-4B9B-AA3A-0C1FC4BBE2C2}"/>
              </a:ext>
            </a:extLst>
          </p:cNvPr>
          <p:cNvSpPr txBox="1"/>
          <p:nvPr/>
        </p:nvSpPr>
        <p:spPr>
          <a:xfrm>
            <a:off x="6228184" y="2575637"/>
            <a:ext cx="2366224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l-GR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0 means the material is lossy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1524000"/>
            <a:ext cx="4915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For a plane wave travelling in a </a:t>
            </a:r>
            <a:r>
              <a:rPr lang="en-US" sz="2000" dirty="0" err="1">
                <a:solidFill>
                  <a:srgbClr val="FF0000"/>
                </a:solidFill>
              </a:rPr>
              <a:t>lossy</a:t>
            </a:r>
            <a:r>
              <a:rPr lang="en-US" sz="2000" dirty="0">
                <a:solidFill>
                  <a:srgbClr val="FF0000"/>
                </a:solidFill>
              </a:rPr>
              <a:t> medium: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867090"/>
            <a:ext cx="2338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the power density is :</a:t>
            </a:r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312" y="1911890"/>
            <a:ext cx="4560888" cy="1821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Plane Wave in </a:t>
            </a:r>
            <a:r>
              <a:rPr lang="en-US" dirty="0" err="1"/>
              <a:t>Lossy</a:t>
            </a:r>
            <a:r>
              <a:rPr lang="en-US" dirty="0"/>
              <a:t> Medium</a:t>
            </a: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" y="4343400"/>
            <a:ext cx="4643159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6800" y="3886200"/>
            <a:ext cx="3652838" cy="86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4876800"/>
            <a:ext cx="4010025" cy="726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00200" y="6019800"/>
            <a:ext cx="5486400" cy="616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1524000" y="5943600"/>
            <a:ext cx="5715000" cy="8382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858C2C9-C966-41F8-9292-AB66C9727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63A69155-9E29-43AB-BBCA-060C44C9A90F}"/>
              </a:ext>
            </a:extLst>
          </p:cNvPr>
          <p:cNvSpPr/>
          <p:nvPr/>
        </p:nvSpPr>
        <p:spPr>
          <a:xfrm>
            <a:off x="3923928" y="5029200"/>
            <a:ext cx="648072" cy="68580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11D5A285-EEDC-4134-A8E4-018C679A8D60}"/>
              </a:ext>
            </a:extLst>
          </p:cNvPr>
          <p:cNvSpPr/>
          <p:nvPr/>
        </p:nvSpPr>
        <p:spPr>
          <a:xfrm>
            <a:off x="1719684" y="4443698"/>
            <a:ext cx="764084" cy="310246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箭头: 下 13">
            <a:extLst>
              <a:ext uri="{FF2B5EF4-FFF2-40B4-BE49-F238E27FC236}">
                <a16:creationId xmlns:a16="http://schemas.microsoft.com/office/drawing/2014/main" id="{B6CE9F45-1652-4985-A820-C4F680353F83}"/>
              </a:ext>
            </a:extLst>
          </p:cNvPr>
          <p:cNvSpPr/>
          <p:nvPr/>
        </p:nvSpPr>
        <p:spPr>
          <a:xfrm rot="14595011">
            <a:off x="3589683" y="2565375"/>
            <a:ext cx="301398" cy="2917635"/>
          </a:xfrm>
          <a:prstGeom prst="downArrow">
            <a:avLst>
              <a:gd name="adj1" fmla="val 50000"/>
              <a:gd name="adj2" fmla="val 70109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6BED1D5-3D7E-4A22-A2C1-C7ADE3726D56}"/>
                  </a:ext>
                </a:extLst>
              </p:cNvPr>
              <p:cNvSpPr txBox="1"/>
              <p:nvPr/>
            </p:nvSpPr>
            <p:spPr>
              <a:xfrm>
                <a:off x="5031281" y="2693121"/>
                <a:ext cx="3491069" cy="956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⃑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complex, only the real part represents the real power that can flow with the wave propagation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6BED1D5-3D7E-4A22-A2C1-C7ADE3726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281" y="2693121"/>
                <a:ext cx="3491069" cy="956929"/>
              </a:xfrm>
              <a:prstGeom prst="rect">
                <a:avLst/>
              </a:prstGeom>
              <a:blipFill>
                <a:blip r:embed="rId7"/>
                <a:stretch>
                  <a:fillRect l="-1396" r="-873" b="-95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3">
            <a:extLst>
              <a:ext uri="{FF2B5EF4-FFF2-40B4-BE49-F238E27FC236}">
                <a16:creationId xmlns:a16="http://schemas.microsoft.com/office/drawing/2014/main" id="{29194F09-D1DC-4AA2-92D6-FF3C6C1C64C1}"/>
              </a:ext>
            </a:extLst>
          </p:cNvPr>
          <p:cNvSpPr/>
          <p:nvPr/>
        </p:nvSpPr>
        <p:spPr>
          <a:xfrm>
            <a:off x="5031280" y="2712973"/>
            <a:ext cx="3491069" cy="956928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4" grpId="0"/>
      <p:bldP spid="1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5023"/>
            <a:ext cx="6019800" cy="1749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5509" y="1966911"/>
            <a:ext cx="5828091" cy="4172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98660" y="3429000"/>
            <a:ext cx="404534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416616E-00A7-48B7-974B-BDB3CB0E4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 Density of Different Polarization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1828800"/>
            <a:ext cx="1676400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Linear Polarization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343126" y="1773795"/>
                <a:ext cx="1891415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𝑗𝑘𝑧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126" y="1773795"/>
                <a:ext cx="1891415" cy="4140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767941" y="1600200"/>
                <a:ext cx="2090059" cy="7539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𝑗𝑘𝑧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941" y="1600200"/>
                <a:ext cx="2090059" cy="75398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340078" y="2584563"/>
                <a:ext cx="3880806" cy="8038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078" y="2584563"/>
                <a:ext cx="3880806" cy="8038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381000" y="3727563"/>
            <a:ext cx="1676400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Circular Polarization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343126" y="3915214"/>
                <a:ext cx="2805576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𝑗𝑘𝑧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126" y="3915214"/>
                <a:ext cx="2805576" cy="4140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529941" y="3741619"/>
                <a:ext cx="2885918" cy="754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𝑗𝑘𝑧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941" y="3741619"/>
                <a:ext cx="2885918" cy="75418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81000" y="4648200"/>
                <a:ext cx="7873566" cy="16192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𝑗𝑘𝑧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𝑗𝑘𝑧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648200"/>
                <a:ext cx="7873566" cy="16192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5292080" y="2564904"/>
            <a:ext cx="928804" cy="871127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092280" y="5427364"/>
            <a:ext cx="936104" cy="871127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828800" y="527317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Total fields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A8ED697-316F-461B-9702-F2459BF23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8761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Summary</a:t>
            </a:r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861" y="1600200"/>
            <a:ext cx="7796279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A41A6E1-2C7D-4D84-8E17-133E76407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5004048" y="620688"/>
            <a:ext cx="22057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Homework due XXX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Equations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b="51187"/>
          <a:stretch/>
        </p:blipFill>
        <p:spPr bwMode="auto">
          <a:xfrm>
            <a:off x="80697" y="2075656"/>
            <a:ext cx="4347287" cy="1785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26698" y="1600200"/>
            <a:ext cx="4441102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7131911" y="2624314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Helmholtz equation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856F7B3-3B96-448A-91BE-35E5B4C56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36F4F4D-A88A-4632-A501-E57E18DBA070}"/>
              </a:ext>
            </a:extLst>
          </p:cNvPr>
          <p:cNvSpPr txBox="1"/>
          <p:nvPr/>
        </p:nvSpPr>
        <p:spPr>
          <a:xfrm>
            <a:off x="282084" y="1621433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Use source-free Maxwell’s equations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844F966-5A9D-4B4D-91A5-1119CD5638A3}"/>
                  </a:ext>
                </a:extLst>
              </p:cNvPr>
              <p:cNvSpPr txBox="1"/>
              <p:nvPr/>
            </p:nvSpPr>
            <p:spPr>
              <a:xfrm>
                <a:off x="2122408" y="3923590"/>
                <a:ext cx="953210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zh-CN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⃑"/>
                          <m:ctrlP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844F966-5A9D-4B4D-91A5-1119CD563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408" y="3923590"/>
                <a:ext cx="953210" cy="310598"/>
              </a:xfrm>
              <a:prstGeom prst="rect">
                <a:avLst/>
              </a:prstGeom>
              <a:blipFill>
                <a:blip r:embed="rId4"/>
                <a:stretch>
                  <a:fillRect l="-4459" r="-5096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>
            <a:extLst>
              <a:ext uri="{FF2B5EF4-FFF2-40B4-BE49-F238E27FC236}">
                <a16:creationId xmlns:a16="http://schemas.microsoft.com/office/drawing/2014/main" id="{91B3B63D-E3A9-49F2-884C-10A02E258E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49563"/>
          <a:stretch/>
        </p:blipFill>
        <p:spPr bwMode="auto">
          <a:xfrm>
            <a:off x="76200" y="4221088"/>
            <a:ext cx="4347287" cy="184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Nature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14400" y="3962400"/>
                <a:ext cx="1827167" cy="74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962400"/>
                <a:ext cx="1827167" cy="74110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87107" y="5054912"/>
            <a:ext cx="2116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Propagation Speed</a:t>
            </a:r>
          </a:p>
        </p:txBody>
      </p:sp>
      <p:sp>
        <p:nvSpPr>
          <p:cNvPr id="6" name="Up Arrow 5"/>
          <p:cNvSpPr/>
          <p:nvPr/>
        </p:nvSpPr>
        <p:spPr>
          <a:xfrm rot="10800000">
            <a:off x="1828800" y="4572000"/>
            <a:ext cx="226053" cy="489310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479251" y="3962207"/>
                <a:ext cx="2138213" cy="7412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251" y="3962207"/>
                <a:ext cx="2138213" cy="74129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487226" y="3959571"/>
                <a:ext cx="1155573" cy="7766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226" y="3959571"/>
                <a:ext cx="1155573" cy="77662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/>
          <p:cNvSpPr/>
          <p:nvPr/>
        </p:nvSpPr>
        <p:spPr>
          <a:xfrm>
            <a:off x="6385628" y="3917847"/>
            <a:ext cx="1371600" cy="89880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" y="2971800"/>
            <a:ext cx="518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Conventional wave equation</a:t>
            </a:r>
          </a:p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(mechanical displacement 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a wave)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676400"/>
            <a:ext cx="2225250" cy="50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5467" y="1702267"/>
            <a:ext cx="2173500" cy="4526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6808" y="1702267"/>
            <a:ext cx="1966500" cy="4526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327" y="2397289"/>
            <a:ext cx="2691000" cy="43973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69E0C70-2D83-4892-9174-FD1D0BFB5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20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5" grpId="0"/>
      <p:bldP spid="6" grpId="0" animBg="1"/>
      <p:bldP spid="7" grpId="0" build="allAtOnce" animBg="1"/>
      <p:bldP spid="8" grpId="0" animBg="1"/>
      <p:bldP spid="9" grpId="0" animBg="1"/>
      <p:bldP spid="10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Lossless Media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1600200"/>
            <a:ext cx="8991600" cy="152400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dirty="0"/>
              <a:t>If the medium is </a:t>
            </a:r>
            <a:r>
              <a:rPr lang="en-US" b="1" i="1" dirty="0" err="1">
                <a:solidFill>
                  <a:srgbClr val="FF0000"/>
                </a:solidFill>
              </a:rPr>
              <a:t>nonconducting</a:t>
            </a:r>
            <a:r>
              <a:rPr lang="en-US" b="1" i="1" dirty="0"/>
              <a:t> </a:t>
            </a:r>
            <a:r>
              <a:rPr lang="en-US" b="1" dirty="0"/>
              <a:t>(</a:t>
            </a:r>
            <a:r>
              <a:rPr lang="en-US" b="1" dirty="0" err="1"/>
              <a:t>σ</a:t>
            </a:r>
            <a:r>
              <a:rPr lang="en-US" b="1" dirty="0"/>
              <a:t> = 0), </a:t>
            </a:r>
            <a:r>
              <a:rPr lang="en-US" dirty="0"/>
              <a:t>the wave does not suffer any attenuation as it travels and hence the medium is said to be </a:t>
            </a:r>
            <a:r>
              <a:rPr lang="en-US" b="1" i="1" dirty="0">
                <a:solidFill>
                  <a:srgbClr val="FF0000"/>
                </a:solidFill>
              </a:rPr>
              <a:t>lossless.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9700" y="2996952"/>
            <a:ext cx="65151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D246E3-245F-4A3A-B835-872DDE32B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3272F41D-630A-4D89-A27F-2EE0368D9CF7}"/>
              </a:ext>
            </a:extLst>
          </p:cNvPr>
          <p:cNvSpPr/>
          <p:nvPr/>
        </p:nvSpPr>
        <p:spPr>
          <a:xfrm>
            <a:off x="5184088" y="3162522"/>
            <a:ext cx="180000" cy="288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B5F444C5-63DC-401F-8EE3-05DCF99536AB}"/>
              </a:ext>
            </a:extLst>
          </p:cNvPr>
          <p:cNvCxnSpPr>
            <a:cxnSpLocks/>
          </p:cNvCxnSpPr>
          <p:nvPr/>
        </p:nvCxnSpPr>
        <p:spPr>
          <a:xfrm flipV="1">
            <a:off x="4427984" y="6417376"/>
            <a:ext cx="0" cy="396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7268FF30-6B68-4FEA-8567-50550C843414}"/>
              </a:ext>
            </a:extLst>
          </p:cNvPr>
          <p:cNvSpPr txBox="1"/>
          <p:nvPr/>
        </p:nvSpPr>
        <p:spPr>
          <a:xfrm>
            <a:off x="4427984" y="6516052"/>
            <a:ext cx="2076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Here is positive sign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153400" cy="990600"/>
          </a:xfrm>
        </p:spPr>
        <p:txBody>
          <a:bodyPr/>
          <a:lstStyle/>
          <a:p>
            <a:r>
              <a:rPr lang="en-US" dirty="0"/>
              <a:t>Solve the Wave Equation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B65EE08-9860-44F7-85C7-FE778D1B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042509"/>
            <a:ext cx="291465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467154"/>
            <a:ext cx="5343525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556" y="3062287"/>
            <a:ext cx="254317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1587BE7-8B1A-4BCA-B5EB-CA8E623F2010}"/>
              </a:ext>
            </a:extLst>
          </p:cNvPr>
          <p:cNvCxnSpPr>
            <a:cxnSpLocks/>
          </p:cNvCxnSpPr>
          <p:nvPr/>
        </p:nvCxnSpPr>
        <p:spPr>
          <a:xfrm>
            <a:off x="5004048" y="3458287"/>
            <a:ext cx="86409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0950D0E2-F212-4F55-A2A6-B9ADB1CA6C63}"/>
              </a:ext>
            </a:extLst>
          </p:cNvPr>
          <p:cNvSpPr txBox="1"/>
          <p:nvPr/>
        </p:nvSpPr>
        <p:spPr>
          <a:xfrm>
            <a:off x="5940152" y="3051242"/>
            <a:ext cx="28258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this PDE equation to solve for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or solve for 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0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CN" altLang="en-US" sz="200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箭头: 左弧形 4">
            <a:extLst>
              <a:ext uri="{FF2B5EF4-FFF2-40B4-BE49-F238E27FC236}">
                <a16:creationId xmlns:a16="http://schemas.microsoft.com/office/drawing/2014/main" id="{62B7A69B-ACE5-4FA5-B524-E7890BCB550B}"/>
              </a:ext>
            </a:extLst>
          </p:cNvPr>
          <p:cNvSpPr/>
          <p:nvPr/>
        </p:nvSpPr>
        <p:spPr>
          <a:xfrm>
            <a:off x="2051720" y="3429000"/>
            <a:ext cx="651673" cy="1872208"/>
          </a:xfrm>
          <a:prstGeom prst="curved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E8FABA-C609-4DFE-B176-6723C785434C}"/>
              </a:ext>
            </a:extLst>
          </p:cNvPr>
          <p:cNvSpPr txBox="1"/>
          <p:nvPr/>
        </p:nvSpPr>
        <p:spPr>
          <a:xfrm>
            <a:off x="179512" y="3857272"/>
            <a:ext cx="17810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PDE equation can be expanded to</a:t>
            </a:r>
            <a:endParaRPr lang="zh-CN" altLang="en-US" sz="2000" i="1" baseline="-25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8687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35010</TotalTime>
  <Words>1070</Words>
  <Application>Microsoft Office PowerPoint</Application>
  <PresentationFormat>全屏显示(4:3)</PresentationFormat>
  <Paragraphs>252</Paragraphs>
  <Slides>53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53</vt:i4>
      </vt:variant>
    </vt:vector>
  </HeadingPairs>
  <TitlesOfParts>
    <vt:vector size="63" baseType="lpstr">
      <vt:lpstr>Wingdings 2</vt:lpstr>
      <vt:lpstr>华文仿宋</vt:lpstr>
      <vt:lpstr>Cambria Math</vt:lpstr>
      <vt:lpstr>Calibri</vt:lpstr>
      <vt:lpstr>Tw Cen MT</vt:lpstr>
      <vt:lpstr>Times New Roman</vt:lpstr>
      <vt:lpstr>Wingdings</vt:lpstr>
      <vt:lpstr>Median</vt:lpstr>
      <vt:lpstr>公式</vt:lpstr>
      <vt:lpstr>Equation</vt:lpstr>
      <vt:lpstr>7. Plane Wave Propagation</vt:lpstr>
      <vt:lpstr>Chapter 7 Overview</vt:lpstr>
      <vt:lpstr>PowerPoint 演示文稿</vt:lpstr>
      <vt:lpstr>Time-Harmonic Fields</vt:lpstr>
      <vt:lpstr>Complex Permittivity</vt:lpstr>
      <vt:lpstr>Wave Equations</vt:lpstr>
      <vt:lpstr>Wave Nature</vt:lpstr>
      <vt:lpstr>Lossless Media</vt:lpstr>
      <vt:lpstr>Solve the Wave Equation</vt:lpstr>
      <vt:lpstr>Uniform Plane Wave</vt:lpstr>
      <vt:lpstr>Transverse Electromagnetic (TEM) Wave</vt:lpstr>
      <vt:lpstr>Uniform Plane Wave Solution</vt:lpstr>
      <vt:lpstr>Uniform Plane Wave Solution</vt:lpstr>
      <vt:lpstr>Proof of TEM Nature (E ⃑⊥k ⃑ &amp; H ⃑⊥k ⃑)</vt:lpstr>
      <vt:lpstr>Intrinsic Impedance</vt:lpstr>
      <vt:lpstr>   </vt:lpstr>
      <vt:lpstr>   </vt:lpstr>
      <vt:lpstr>PowerPoint 演示文稿</vt:lpstr>
      <vt:lpstr>PowerPoint 演示文稿</vt:lpstr>
      <vt:lpstr>General Plane Wave</vt:lpstr>
      <vt:lpstr>Cont.</vt:lpstr>
      <vt:lpstr> Wave decomposition </vt:lpstr>
      <vt:lpstr>Example</vt:lpstr>
      <vt:lpstr>Cont.</vt:lpstr>
      <vt:lpstr>Wave Polarization</vt:lpstr>
      <vt:lpstr>Polarization State</vt:lpstr>
      <vt:lpstr>Linear Polarization: </vt:lpstr>
      <vt:lpstr>Circular Polarization</vt:lpstr>
      <vt:lpstr>LH Circular Polarization:  </vt:lpstr>
      <vt:lpstr>RH Circular Polarization:  </vt:lpstr>
      <vt:lpstr>PowerPoint 演示文稿</vt:lpstr>
      <vt:lpstr>Example 7-2 cont.</vt:lpstr>
      <vt:lpstr>Example 7-2 cont.</vt:lpstr>
      <vt:lpstr>Elliptical Polarization: General Case</vt:lpstr>
      <vt:lpstr>PowerPoint 演示文稿</vt:lpstr>
      <vt:lpstr>PowerPoint 演示文稿</vt:lpstr>
      <vt:lpstr>Lossy Media</vt:lpstr>
      <vt:lpstr>Lossy Media</vt:lpstr>
      <vt:lpstr>Attenuation</vt:lpstr>
      <vt:lpstr>Attenuation</vt:lpstr>
      <vt:lpstr>Low and High Frequency Approximations</vt:lpstr>
      <vt:lpstr>Example 7-4:  Plane Wave in Seawater</vt:lpstr>
      <vt:lpstr>Example 7-4:  Plane Wave in Seawater</vt:lpstr>
      <vt:lpstr>Example 7-4:  Plane Wave in Seawater</vt:lpstr>
      <vt:lpstr>Example 7-4:  Plane Wave in Seawater</vt:lpstr>
      <vt:lpstr>Example 7-4:  Plane Wave in Seawater</vt:lpstr>
      <vt:lpstr>PowerPoint 演示文稿</vt:lpstr>
      <vt:lpstr>Power Density</vt:lpstr>
      <vt:lpstr>Plane Wave in Lossless Medium</vt:lpstr>
      <vt:lpstr>Plane Wave in Lossy Medium</vt:lpstr>
      <vt:lpstr>PowerPoint 演示文稿</vt:lpstr>
      <vt:lpstr>Power Density of Different Polarization</vt:lpstr>
      <vt:lpstr>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EECS 215: Introduction to Circuits</dc:title>
  <dc:creator>jphilli</dc:creator>
  <cp:lastModifiedBy>dell</cp:lastModifiedBy>
  <cp:revision>596</cp:revision>
  <dcterms:created xsi:type="dcterms:W3CDTF">2010-03-29T13:07:50Z</dcterms:created>
  <dcterms:modified xsi:type="dcterms:W3CDTF">2022-03-22T02:12:44Z</dcterms:modified>
</cp:coreProperties>
</file>